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8" r:id="rId3"/>
    <p:sldId id="260" r:id="rId4"/>
    <p:sldId id="277" r:id="rId5"/>
    <p:sldId id="279" r:id="rId6"/>
    <p:sldId id="264" r:id="rId7"/>
    <p:sldId id="267" r:id="rId8"/>
    <p:sldId id="265" r:id="rId9"/>
    <p:sldId id="268" r:id="rId10"/>
    <p:sldId id="269" r:id="rId11"/>
    <p:sldId id="270" r:id="rId12"/>
    <p:sldId id="271" r:id="rId13"/>
    <p:sldId id="272" r:id="rId14"/>
    <p:sldId id="273" r:id="rId15"/>
    <p:sldId id="274" r:id="rId16"/>
    <p:sldId id="275" r:id="rId17"/>
    <p:sldId id="280"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4" d="100"/>
          <a:sy n="84" d="100"/>
        </p:scale>
        <p:origin x="-547"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E7719-3F93-4750-8C45-821887C2C1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D4DE359-A80A-434C-9E3F-6D7B2A880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D1D7D1E2-7B92-4AB3-81A9-C27322768E93}"/>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5" name="Footer Placeholder 4">
            <a:extLst>
              <a:ext uri="{FF2B5EF4-FFF2-40B4-BE49-F238E27FC236}">
                <a16:creationId xmlns:a16="http://schemas.microsoft.com/office/drawing/2014/main" xmlns="" id="{1548BA32-E211-4E3C-9B67-6C5D734232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F5349D69-6E5B-46D6-ADC6-66B48E408223}"/>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166334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68ADDB-5642-4CB5-85BE-F76BAED6A82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9C7FECDE-EA3F-4F7C-A5B0-3894C8B782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0B1147D-E3F4-4FA2-8371-B95CA077A3CA}"/>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5" name="Footer Placeholder 4">
            <a:extLst>
              <a:ext uri="{FF2B5EF4-FFF2-40B4-BE49-F238E27FC236}">
                <a16:creationId xmlns:a16="http://schemas.microsoft.com/office/drawing/2014/main" xmlns="" id="{0868E0B6-DF84-4912-A6F9-5A11B33FBC4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6156686-5329-4BC3-9CD5-CC0FE09263DC}"/>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94231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B357AFF-BC68-4E2C-8385-B59C476248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BA3DE9ED-2AD2-4625-97BE-28B228977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62463C4-F384-4434-8F03-8EA339FBA4AC}"/>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5" name="Footer Placeholder 4">
            <a:extLst>
              <a:ext uri="{FF2B5EF4-FFF2-40B4-BE49-F238E27FC236}">
                <a16:creationId xmlns:a16="http://schemas.microsoft.com/office/drawing/2014/main" xmlns="" id="{D838FEA2-15B4-4231-8D67-85F542470A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C248FE9-A1FF-439B-8A67-443D44EC8591}"/>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625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7409D2-906D-404F-9F67-8452A4CAD2E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91F4AA46-95E3-48BF-A08C-DADC8A7BF6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93052BE-0C34-46FD-A11F-BEBDE3A4FE6E}"/>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5" name="Footer Placeholder 4">
            <a:extLst>
              <a:ext uri="{FF2B5EF4-FFF2-40B4-BE49-F238E27FC236}">
                <a16:creationId xmlns:a16="http://schemas.microsoft.com/office/drawing/2014/main" xmlns="" id="{080AF2F5-DA46-4FDD-8507-AF71AAAD02E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1BF41E1-5F71-43DA-B102-5F1AD38D4818}"/>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301685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7532A-FE02-4DA4-AE97-1FAE16111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EC265DAA-5A4C-401A-B465-22EB01DC9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B1F3B37-545C-42B7-9F24-3FD0BB84AF1D}"/>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5" name="Footer Placeholder 4">
            <a:extLst>
              <a:ext uri="{FF2B5EF4-FFF2-40B4-BE49-F238E27FC236}">
                <a16:creationId xmlns:a16="http://schemas.microsoft.com/office/drawing/2014/main" xmlns="" id="{82D8C615-98DD-49C5-A7B7-7CFEBF0E8D8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778657BF-E03D-4B98-BBF6-464AEB8D8894}"/>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28420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8D97B-7F0A-4DFB-BF4C-A6CFB793ADC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BD06862-A702-431E-8E93-C3C3A4BF68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06AF806-01AC-477D-9758-235E2CE734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9E6406E9-DBB9-4340-9B86-9835348C3F0B}"/>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6" name="Footer Placeholder 5">
            <a:extLst>
              <a:ext uri="{FF2B5EF4-FFF2-40B4-BE49-F238E27FC236}">
                <a16:creationId xmlns:a16="http://schemas.microsoft.com/office/drawing/2014/main" xmlns="" id="{5DFE054F-1570-4C16-B36C-45EC02E924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5F370685-278A-4CA3-BB75-DF60B3E6361B}"/>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70730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233E3B-B6E1-4185-B91E-7BC399D3567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F19445B9-C68B-4793-B63E-DB3D99C818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4D737BD-379A-4DB6-9CBC-78EE627747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EEE22579-8CFB-45D9-A638-FB896FAA4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272A21-96F9-430F-9CA1-ED26827814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DEE04845-69EC-40C0-B7E7-CB8773B83F99}"/>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8" name="Footer Placeholder 7">
            <a:extLst>
              <a:ext uri="{FF2B5EF4-FFF2-40B4-BE49-F238E27FC236}">
                <a16:creationId xmlns:a16="http://schemas.microsoft.com/office/drawing/2014/main" xmlns="" id="{F834BD85-E224-41B5-B821-9A8B82E2137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2CC57F1E-F7F4-467B-A9E4-141243DB6AFF}"/>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413504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1486F-4F15-4282-9594-B4407552FD5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F9514E52-AE50-45B6-8530-C0D8BE7FED9A}"/>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4" name="Footer Placeholder 3">
            <a:extLst>
              <a:ext uri="{FF2B5EF4-FFF2-40B4-BE49-F238E27FC236}">
                <a16:creationId xmlns:a16="http://schemas.microsoft.com/office/drawing/2014/main" xmlns="" id="{19664C4F-4CDC-4D9D-82E2-7E8CCF53A15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0C066D5-B0F0-4032-9CD5-8CA4D0C9E919}"/>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53710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6DFB702-DF5E-48FD-80BE-31B6A07C8238}"/>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3" name="Footer Placeholder 2">
            <a:extLst>
              <a:ext uri="{FF2B5EF4-FFF2-40B4-BE49-F238E27FC236}">
                <a16:creationId xmlns:a16="http://schemas.microsoft.com/office/drawing/2014/main" xmlns="" id="{F7C4D1B1-D8AA-4ABC-B4EB-010E26D4ED9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6A747B9A-4F7A-4DE5-A496-6AB5917DFA06}"/>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149899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592EFC-6212-4607-923F-159D61EF43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7F373F78-21D6-49E7-A4D7-CB1A2BB18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402B6438-DEF3-4C4D-9A7A-AA010E693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356B5-9DD7-4FFE-A5B0-916CFDD47E6D}"/>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6" name="Footer Placeholder 5">
            <a:extLst>
              <a:ext uri="{FF2B5EF4-FFF2-40B4-BE49-F238E27FC236}">
                <a16:creationId xmlns:a16="http://schemas.microsoft.com/office/drawing/2014/main" xmlns="" id="{94D9B4E6-BF7E-48E1-AEB3-447C779231B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E3C79EF9-DF38-4DF5-B72A-160DCEF27763}"/>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140340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6D9CD-7F6E-467E-8D24-C8A64AC24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0F481C18-78A5-4BAC-B836-CFDE7B1BB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F9C316EF-17C4-40DF-91C2-F097A8A81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F0A9288-1BC4-40BD-AE15-F089FF593D32}"/>
              </a:ext>
            </a:extLst>
          </p:cNvPr>
          <p:cNvSpPr>
            <a:spLocks noGrp="1"/>
          </p:cNvSpPr>
          <p:nvPr>
            <p:ph type="dt" sz="half" idx="10"/>
          </p:nvPr>
        </p:nvSpPr>
        <p:spPr/>
        <p:txBody>
          <a:bodyPr/>
          <a:lstStyle/>
          <a:p>
            <a:fld id="{409848EF-DD1B-42DC-902D-7F1867EC7F71}" type="datetimeFigureOut">
              <a:rPr lang="en-IN" smtClean="0"/>
              <a:pPr/>
              <a:t>18-03-2022</a:t>
            </a:fld>
            <a:endParaRPr lang="en-IN"/>
          </a:p>
        </p:txBody>
      </p:sp>
      <p:sp>
        <p:nvSpPr>
          <p:cNvPr id="6" name="Footer Placeholder 5">
            <a:extLst>
              <a:ext uri="{FF2B5EF4-FFF2-40B4-BE49-F238E27FC236}">
                <a16:creationId xmlns:a16="http://schemas.microsoft.com/office/drawing/2014/main" xmlns="" id="{13B3EECB-9BD8-499F-951A-F8EA9846E1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8938EFE-1212-465E-BE8D-0B6BD0E58162}"/>
              </a:ext>
            </a:extLst>
          </p:cNvPr>
          <p:cNvSpPr>
            <a:spLocks noGrp="1"/>
          </p:cNvSpPr>
          <p:nvPr>
            <p:ph type="sldNum" sz="quarter" idx="12"/>
          </p:nvPr>
        </p:nvSpPr>
        <p:spPr/>
        <p:txBody>
          <a:body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1079652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CDE1DF7-7A0E-4942-A8B8-14517225BD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FC63829-A722-4592-95AE-438942E4CA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1CD0A95-840A-47E2-B2E7-63469DC5D9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848EF-DD1B-42DC-902D-7F1867EC7F71}" type="datetimeFigureOut">
              <a:rPr lang="en-IN" smtClean="0"/>
              <a:pPr/>
              <a:t>18-03-2022</a:t>
            </a:fld>
            <a:endParaRPr lang="en-IN"/>
          </a:p>
        </p:txBody>
      </p:sp>
      <p:sp>
        <p:nvSpPr>
          <p:cNvPr id="5" name="Footer Placeholder 4">
            <a:extLst>
              <a:ext uri="{FF2B5EF4-FFF2-40B4-BE49-F238E27FC236}">
                <a16:creationId xmlns:a16="http://schemas.microsoft.com/office/drawing/2014/main" xmlns="" id="{C57636F1-9C17-44C0-9CD7-489418702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3A45F0B2-F5E7-4020-87EE-03C69C9BE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98343-79EF-4635-B099-1905D6788073}" type="slidenum">
              <a:rPr lang="en-IN" smtClean="0"/>
              <a:pPr/>
              <a:t>‹#›</a:t>
            </a:fld>
            <a:endParaRPr lang="en-IN"/>
          </a:p>
        </p:txBody>
      </p:sp>
    </p:spTree>
    <p:extLst>
      <p:ext uri="{BB962C8B-B14F-4D97-AF65-F5344CB8AC3E}">
        <p14:creationId xmlns:p14="http://schemas.microsoft.com/office/powerpoint/2010/main" xmlns="" val="353304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 y="135172"/>
            <a:ext cx="11887200" cy="2639834"/>
          </a:xfrm>
        </p:spPr>
        <p:style>
          <a:lnRef idx="2">
            <a:schemeClr val="accent6"/>
          </a:lnRef>
          <a:fillRef idx="1">
            <a:schemeClr val="lt1"/>
          </a:fillRef>
          <a:effectRef idx="0">
            <a:schemeClr val="accent6"/>
          </a:effectRef>
          <a:fontRef idx="minor">
            <a:schemeClr val="dk1"/>
          </a:fontRef>
        </p:style>
        <p:txBody>
          <a:bodyPr>
            <a:normAutofit fontScale="90000"/>
          </a:bodyPr>
          <a:lstStyle/>
          <a:p>
            <a:pPr algn="ctr"/>
            <a:r>
              <a:rPr lang="mr-IN" sz="1800" dirty="0" smtClean="0">
                <a:solidFill>
                  <a:schemeClr val="accent6"/>
                </a:solidFill>
              </a:rPr>
              <a:t/>
            </a:r>
            <a:br>
              <a:rPr lang="mr-IN" sz="1800" dirty="0" smtClean="0">
                <a:solidFill>
                  <a:schemeClr val="accent6"/>
                </a:solidFill>
              </a:rPr>
            </a:br>
            <a:r>
              <a:rPr lang="mr-IN" sz="1800" dirty="0" smtClean="0">
                <a:solidFill>
                  <a:schemeClr val="accent6"/>
                </a:solidFill>
              </a:rPr>
              <a:t/>
            </a:r>
            <a:br>
              <a:rPr lang="mr-IN" sz="1800" dirty="0" smtClean="0">
                <a:solidFill>
                  <a:schemeClr val="accent6"/>
                </a:solidFill>
              </a:rPr>
            </a:br>
            <a:r>
              <a:rPr lang="mr-IN" sz="1800" b="1" dirty="0" smtClean="0">
                <a:solidFill>
                  <a:schemeClr val="accent6"/>
                </a:solidFill>
              </a:rPr>
              <a:t>रयत शिक्षण संस्थेचे </a:t>
            </a:r>
            <a:r>
              <a:rPr lang="mr-IN" dirty="0" smtClean="0">
                <a:solidFill>
                  <a:schemeClr val="accent6"/>
                </a:solidFill>
              </a:rPr>
              <a:t/>
            </a:r>
            <a:br>
              <a:rPr lang="mr-IN" dirty="0" smtClean="0">
                <a:solidFill>
                  <a:schemeClr val="accent6"/>
                </a:solidFill>
              </a:rPr>
            </a:br>
            <a:r>
              <a:rPr lang="mr-IN" sz="3600" b="1" dirty="0" smtClean="0">
                <a:solidFill>
                  <a:srgbClr val="FF0000"/>
                </a:solidFill>
              </a:rPr>
              <a:t>छत्रपती शिवाजी कॉलेज, सातारा (स्वायत्त )</a:t>
            </a:r>
            <a:br>
              <a:rPr lang="mr-IN" sz="3600" b="1" dirty="0" smtClean="0">
                <a:solidFill>
                  <a:srgbClr val="FF0000"/>
                </a:solidFill>
              </a:rPr>
            </a:br>
            <a:r>
              <a:rPr lang="mr-IN" sz="2800" b="1" dirty="0" smtClean="0">
                <a:solidFill>
                  <a:srgbClr val="7030A0"/>
                </a:solidFill>
              </a:rPr>
              <a:t>भूगोलशास्त्र विभाग </a:t>
            </a:r>
            <a:br>
              <a:rPr lang="mr-IN" sz="2800" b="1" dirty="0" smtClean="0">
                <a:solidFill>
                  <a:srgbClr val="7030A0"/>
                </a:solidFill>
              </a:rPr>
            </a:br>
            <a:r>
              <a:rPr lang="mr-IN" sz="2800" b="1" dirty="0" smtClean="0">
                <a:solidFill>
                  <a:srgbClr val="00B050"/>
                </a:solidFill>
              </a:rPr>
              <a:t>बी.ए. भाग -१ सेमिस्टर-२ –मानवी भूगोल </a:t>
            </a:r>
            <a:r>
              <a:rPr lang="mr-IN" sz="2800" b="1" dirty="0" smtClean="0">
                <a:solidFill>
                  <a:srgbClr val="FFC000"/>
                </a:solidFill>
              </a:rPr>
              <a:t/>
            </a:r>
            <a:br>
              <a:rPr lang="mr-IN" sz="2800" b="1" dirty="0" smtClean="0">
                <a:solidFill>
                  <a:srgbClr val="FFC000"/>
                </a:solidFill>
              </a:rPr>
            </a:br>
            <a:r>
              <a:rPr lang="mr-IN" sz="2800" b="1" dirty="0" smtClean="0">
                <a:solidFill>
                  <a:srgbClr val="FFC000"/>
                </a:solidFill>
              </a:rPr>
              <a:t>युनिट-२ </a:t>
            </a:r>
            <a:r>
              <a:rPr lang="mr-IN" sz="2800" b="1" dirty="0" smtClean="0">
                <a:solidFill>
                  <a:srgbClr val="00B0F0"/>
                </a:solidFill>
              </a:rPr>
              <a:t>लोकसंख्या</a:t>
            </a:r>
            <a:r>
              <a:rPr lang="en-US" sz="2800" b="1" dirty="0" smtClean="0">
                <a:solidFill>
                  <a:srgbClr val="00B0F0"/>
                </a:solidFill>
              </a:rPr>
              <a:t> (Population)</a:t>
            </a:r>
            <a:r>
              <a:rPr lang="mr-IN" sz="2800" b="1" dirty="0" smtClean="0">
                <a:solidFill>
                  <a:srgbClr val="00B0F0"/>
                </a:solidFill>
              </a:rPr>
              <a:t> </a:t>
            </a:r>
            <a:br>
              <a:rPr lang="mr-IN" sz="2800" b="1" dirty="0" smtClean="0">
                <a:solidFill>
                  <a:srgbClr val="00B0F0"/>
                </a:solidFill>
              </a:rPr>
            </a:br>
            <a:r>
              <a:rPr lang="mr-IN" sz="2800" b="1" dirty="0" smtClean="0">
                <a:solidFill>
                  <a:srgbClr val="7030A0"/>
                </a:solidFill>
              </a:rPr>
              <a:t/>
            </a:r>
            <a:br>
              <a:rPr lang="mr-IN" sz="2800" b="1" dirty="0" smtClean="0">
                <a:solidFill>
                  <a:srgbClr val="7030A0"/>
                </a:solidFill>
              </a:rPr>
            </a:br>
            <a:endParaRPr lang="en-US" sz="2800" b="1" dirty="0">
              <a:solidFill>
                <a:srgbClr val="7030A0"/>
              </a:solidFill>
            </a:endParaRPr>
          </a:p>
        </p:txBody>
      </p:sp>
      <p:sp>
        <p:nvSpPr>
          <p:cNvPr id="3" name="Content Placeholder 2"/>
          <p:cNvSpPr>
            <a:spLocks noGrp="1"/>
          </p:cNvSpPr>
          <p:nvPr>
            <p:ph idx="1"/>
          </p:nvPr>
        </p:nvSpPr>
        <p:spPr>
          <a:xfrm>
            <a:off x="162963" y="3244131"/>
            <a:ext cx="11859410" cy="3450865"/>
          </a:xfrm>
        </p:spPr>
        <p:style>
          <a:lnRef idx="1">
            <a:schemeClr val="accent5"/>
          </a:lnRef>
          <a:fillRef idx="1002">
            <a:schemeClr val="lt2"/>
          </a:fillRef>
          <a:effectRef idx="1">
            <a:schemeClr val="accent5"/>
          </a:effectRef>
          <a:fontRef idx="minor">
            <a:schemeClr val="dk1"/>
          </a:fontRef>
        </p:style>
        <p:txBody>
          <a:bodyPr/>
          <a:lstStyle/>
          <a:p>
            <a:pPr>
              <a:buFont typeface="Wingdings" pitchFamily="2" charset="2"/>
              <a:buChar char="§"/>
            </a:pPr>
            <a:endParaRPr lang="mr-IN" dirty="0" smtClean="0"/>
          </a:p>
          <a:p>
            <a:pPr>
              <a:buFont typeface="Wingdings" pitchFamily="2" charset="2"/>
              <a:buChar char="§"/>
            </a:pPr>
            <a:r>
              <a:rPr lang="mr-IN" dirty="0" smtClean="0"/>
              <a:t>जागतिक लोकसंख्येच्या वाढीवर व वितरणावर परिणाम करणारे घटक </a:t>
            </a:r>
          </a:p>
          <a:p>
            <a:pPr>
              <a:buFont typeface="Wingdings" pitchFamily="2" charset="2"/>
              <a:buChar char="§"/>
            </a:pPr>
            <a:r>
              <a:rPr lang="mr-IN" dirty="0" smtClean="0"/>
              <a:t>स्थलांतर :कारणे व परिणाम </a:t>
            </a:r>
          </a:p>
          <a:p>
            <a:pPr>
              <a:buFont typeface="Wingdings" pitchFamily="2" charset="2"/>
              <a:buChar char="§"/>
            </a:pPr>
            <a:r>
              <a:rPr lang="mr-IN" dirty="0" smtClean="0"/>
              <a:t>लोकसंख्या संक्रमण सिद्धांत </a:t>
            </a:r>
          </a:p>
          <a:p>
            <a:pPr>
              <a:buFont typeface="Wingdings" pitchFamily="2" charset="2"/>
              <a:buChar char="§"/>
            </a:pPr>
            <a:r>
              <a:rPr lang="mr-IN" dirty="0" smtClean="0"/>
              <a:t>लोकसंख्येची वैशिठ्ये (सूक्ष्म प्रदेश )</a:t>
            </a:r>
            <a:endParaRPr lang="en-US" dirty="0"/>
          </a:p>
        </p:txBody>
      </p:sp>
      <p:pic>
        <p:nvPicPr>
          <p:cNvPr id="1026" name="Picture 2" descr="C:\Users\SALUNKHE RAGHUNATH\Desktop\images (3).jpg"/>
          <p:cNvPicPr>
            <a:picLocks noChangeAspect="1" noChangeArrowheads="1"/>
          </p:cNvPicPr>
          <p:nvPr/>
        </p:nvPicPr>
        <p:blipFill>
          <a:blip r:embed="rId2" cstate="print"/>
          <a:srcRect/>
          <a:stretch>
            <a:fillRect/>
          </a:stretch>
        </p:blipFill>
        <p:spPr bwMode="auto">
          <a:xfrm>
            <a:off x="926327" y="457077"/>
            <a:ext cx="1128149" cy="1133185"/>
          </a:xfrm>
          <a:prstGeom prst="rect">
            <a:avLst/>
          </a:prstGeom>
          <a:noFill/>
        </p:spPr>
      </p:pic>
      <p:pic>
        <p:nvPicPr>
          <p:cNvPr id="1027" name="Picture 3" descr="C:\Users\SALUNKHE RAGHUNATH\Desktop\download (4).jpg"/>
          <p:cNvPicPr>
            <a:picLocks noChangeAspect="1" noChangeArrowheads="1"/>
          </p:cNvPicPr>
          <p:nvPr/>
        </p:nvPicPr>
        <p:blipFill>
          <a:blip r:embed="rId3" cstate="print"/>
          <a:srcRect/>
          <a:stretch>
            <a:fillRect/>
          </a:stretch>
        </p:blipFill>
        <p:spPr bwMode="auto">
          <a:xfrm>
            <a:off x="10805823" y="379344"/>
            <a:ext cx="972089" cy="1210918"/>
          </a:xfrm>
          <a:prstGeom prst="rect">
            <a:avLst/>
          </a:prstGeom>
          <a:noFill/>
        </p:spPr>
      </p:pic>
      <p:pic>
        <p:nvPicPr>
          <p:cNvPr id="6" name="Picture 5"/>
          <p:cNvPicPr/>
          <p:nvPr/>
        </p:nvPicPr>
        <p:blipFill>
          <a:blip r:embed="rId4" cstate="print"/>
          <a:stretch>
            <a:fillRect/>
          </a:stretch>
        </p:blipFill>
        <p:spPr>
          <a:xfrm>
            <a:off x="4700546" y="216177"/>
            <a:ext cx="400050" cy="285750"/>
          </a:xfrm>
          <a:prstGeom prst="rect">
            <a:avLst/>
          </a:prstGeom>
        </p:spPr>
      </p:pic>
      <p:sp>
        <p:nvSpPr>
          <p:cNvPr id="7" name="TextBox 6"/>
          <p:cNvSpPr txBox="1"/>
          <p:nvPr/>
        </p:nvSpPr>
        <p:spPr>
          <a:xfrm>
            <a:off x="144855" y="2782956"/>
            <a:ext cx="11896253"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mr-IN" sz="2400" b="1" dirty="0" smtClean="0">
                <a:solidFill>
                  <a:srgbClr val="FF0000"/>
                </a:solidFill>
              </a:rPr>
              <a:t>सादर कर्ता: डॉ.आर.आर.साळुंखे  सहयोगी प्राध्यापक व भूगोल विभाग प्रमुख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AAD9140-6260-4E26-8ACE-3F18ED1002AA}"/>
              </a:ext>
            </a:extLst>
          </p:cNvPr>
          <p:cNvSpPr>
            <a:spLocks noGrp="1"/>
          </p:cNvSpPr>
          <p:nvPr>
            <p:ph idx="1"/>
          </p:nvPr>
        </p:nvSpPr>
        <p:spPr>
          <a:xfrm>
            <a:off x="88777" y="88777"/>
            <a:ext cx="11265023" cy="6649374"/>
          </a:xfrm>
        </p:spPr>
        <p:txBody>
          <a:bodyPr>
            <a:normAutofit/>
          </a:bodyPr>
          <a:lstStyle/>
          <a:p>
            <a:pPr marL="0" indent="0">
              <a:buNone/>
            </a:pPr>
            <a:r>
              <a:rPr lang="en-US" b="1" dirty="0">
                <a:solidFill>
                  <a:srgbClr val="FF0000"/>
                </a:solidFill>
              </a:rPr>
              <a:t>III)</a:t>
            </a:r>
            <a:r>
              <a:rPr lang="mr-IN" b="1" dirty="0">
                <a:solidFill>
                  <a:srgbClr val="FF0000"/>
                </a:solidFill>
              </a:rPr>
              <a:t>मैदानी प्रदेश (Plain </a:t>
            </a:r>
            <a:r>
              <a:rPr lang="en-US" b="1" dirty="0">
                <a:solidFill>
                  <a:srgbClr val="FF0000"/>
                </a:solidFill>
              </a:rPr>
              <a:t>Region):</a:t>
            </a:r>
          </a:p>
          <a:p>
            <a:pPr lvl="2">
              <a:buFont typeface="Wingdings" panose="05000000000000000000" pitchFamily="2" charset="2"/>
              <a:buChar char="Ø"/>
            </a:pPr>
            <a:r>
              <a:rPr lang="mr-IN" dirty="0"/>
              <a:t>सुपीक जमीन –सपाट व गाळ, अनुकूल हवामान –शेतीचा विकास </a:t>
            </a:r>
          </a:p>
          <a:p>
            <a:pPr lvl="2">
              <a:buFont typeface="Wingdings" panose="05000000000000000000" pitchFamily="2" charset="2"/>
              <a:buChar char="Ø"/>
            </a:pPr>
            <a:r>
              <a:rPr lang="mr-IN" dirty="0"/>
              <a:t>जलसिंचन –यामुळे शेतीचा विकास –कृषि मालावर आधारित उद्योगधंदे </a:t>
            </a:r>
          </a:p>
          <a:p>
            <a:pPr lvl="2">
              <a:buFont typeface="Wingdings" panose="05000000000000000000" pitchFamily="2" charset="2"/>
              <a:buChar char="Ø"/>
            </a:pPr>
            <a:r>
              <a:rPr lang="mr-IN" dirty="0"/>
              <a:t>जगातील ९० % लोकसंख्या मैदानी प्रदेशात </a:t>
            </a:r>
          </a:p>
          <a:p>
            <a:pPr lvl="2">
              <a:buFont typeface="Wingdings" panose="05000000000000000000" pitchFamily="2" charset="2"/>
              <a:buChar char="Ø"/>
            </a:pPr>
            <a:r>
              <a:rPr lang="mr-IN" dirty="0"/>
              <a:t>दळण-वळण सुविधा – वाहतूक, व्यापार </a:t>
            </a:r>
          </a:p>
          <a:p>
            <a:pPr lvl="2">
              <a:buFont typeface="Wingdings" panose="05000000000000000000" pitchFamily="2" charset="2"/>
              <a:buChar char="Ø"/>
            </a:pPr>
            <a:r>
              <a:rPr lang="mr-IN" dirty="0"/>
              <a:t>नद्यांची खोरी-  –गंगा, सिंधू, इरावती, ब्रह्मपुत्रा, हो-यांग-हो, यांगसिकँग, मिसीसिपी, नाईल</a:t>
            </a:r>
          </a:p>
          <a:p>
            <a:pPr lvl="2">
              <a:buFont typeface="Wingdings" panose="05000000000000000000" pitchFamily="2" charset="2"/>
              <a:buChar char="Ø"/>
            </a:pPr>
            <a:r>
              <a:rPr lang="mr-IN" dirty="0">
                <a:solidFill>
                  <a:srgbClr val="FF0000"/>
                </a:solidFill>
              </a:rPr>
              <a:t>प्रमुख मैदानी प्रदेश –</a:t>
            </a:r>
          </a:p>
          <a:p>
            <a:pPr lvl="5"/>
            <a:r>
              <a:rPr lang="mr-IN" dirty="0"/>
              <a:t>भारतातील उत्तरेकडील मैदान </a:t>
            </a:r>
          </a:p>
          <a:p>
            <a:pPr lvl="5"/>
            <a:r>
              <a:rPr lang="mr-IN" dirty="0"/>
              <a:t>प.युरोपातील मैदान </a:t>
            </a:r>
          </a:p>
          <a:p>
            <a:pPr lvl="5"/>
            <a:r>
              <a:rPr lang="mr-IN" dirty="0"/>
              <a:t>चीनचे पूर्वेकडील मैदान </a:t>
            </a:r>
          </a:p>
          <a:p>
            <a:pPr lvl="5"/>
            <a:r>
              <a:rPr lang="mr-IN" dirty="0"/>
              <a:t>यु.एस.ए पूर्वेकडील भाग </a:t>
            </a:r>
          </a:p>
          <a:p>
            <a:pPr lvl="5"/>
            <a:r>
              <a:rPr lang="mr-IN" dirty="0"/>
              <a:t>जपानमधील किनार पट्टाचे मैदान </a:t>
            </a:r>
          </a:p>
          <a:p>
            <a:pPr lvl="5"/>
            <a:r>
              <a:rPr lang="mr-IN" dirty="0"/>
              <a:t>पाकीस्थान व बांगला देशातील मैदान </a:t>
            </a:r>
          </a:p>
          <a:p>
            <a:pPr marL="2286000" lvl="5" indent="0">
              <a:buNone/>
            </a:pPr>
            <a:endParaRPr lang="mr-IN" dirty="0"/>
          </a:p>
          <a:p>
            <a:pPr marL="2286000" lvl="5" indent="0">
              <a:buNone/>
            </a:pPr>
            <a:r>
              <a:rPr lang="mr-IN" dirty="0"/>
              <a:t>आफ्रिकेतील सहारा  उष्ण वाळवंट </a:t>
            </a:r>
          </a:p>
          <a:p>
            <a:pPr marL="2286000" lvl="5" indent="0">
              <a:buNone/>
            </a:pPr>
            <a:r>
              <a:rPr lang="mr-IN" dirty="0"/>
              <a:t>सैबेरियातील टुंड्रा </a:t>
            </a:r>
          </a:p>
          <a:p>
            <a:pPr marL="2286000" lvl="5" indent="0">
              <a:buNone/>
            </a:pPr>
            <a:r>
              <a:rPr lang="mr-IN" dirty="0"/>
              <a:t>द.अमेरिकेतील अँमेझॉन             विरळ लोकसंख्या (प्रतिकूल भौ.परिस्थिती) </a:t>
            </a:r>
          </a:p>
          <a:p>
            <a:pPr marL="2286000" lvl="5" indent="0">
              <a:buNone/>
            </a:pPr>
            <a:r>
              <a:rPr lang="mr-IN" dirty="0"/>
              <a:t>आफ्रिकेतील कांगो </a:t>
            </a:r>
          </a:p>
          <a:p>
            <a:pPr marL="2286000" lvl="5" indent="0">
              <a:buNone/>
            </a:pPr>
            <a:r>
              <a:rPr lang="mr-IN" dirty="0"/>
              <a:t>दलदल युक्त मैदानी प्रदेश </a:t>
            </a:r>
          </a:p>
          <a:p>
            <a:pPr marL="2286000" lvl="5" indent="0">
              <a:buNone/>
            </a:pPr>
            <a:endParaRPr lang="mr-IN" dirty="0"/>
          </a:p>
          <a:p>
            <a:pPr lvl="5"/>
            <a:endParaRPr lang="mr-IN" dirty="0"/>
          </a:p>
        </p:txBody>
      </p:sp>
      <p:sp>
        <p:nvSpPr>
          <p:cNvPr id="4" name="Right Brace 3">
            <a:extLst>
              <a:ext uri="{FF2B5EF4-FFF2-40B4-BE49-F238E27FC236}">
                <a16:creationId xmlns:a16="http://schemas.microsoft.com/office/drawing/2014/main" xmlns="" id="{CC7274AA-3D57-4163-981B-09CFF0322593}"/>
              </a:ext>
            </a:extLst>
          </p:cNvPr>
          <p:cNvSpPr/>
          <p:nvPr/>
        </p:nvSpPr>
        <p:spPr>
          <a:xfrm>
            <a:off x="5859262" y="4785064"/>
            <a:ext cx="45719" cy="14914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xmlns="" val="571650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0FB88A-CB3A-426E-A399-84092C71EE4A}"/>
              </a:ext>
            </a:extLst>
          </p:cNvPr>
          <p:cNvSpPr>
            <a:spLocks noGrp="1"/>
          </p:cNvSpPr>
          <p:nvPr>
            <p:ph idx="1"/>
          </p:nvPr>
        </p:nvSpPr>
        <p:spPr>
          <a:xfrm>
            <a:off x="0" y="115410"/>
            <a:ext cx="12100264" cy="6061553"/>
          </a:xfrm>
        </p:spPr>
        <p:txBody>
          <a:bodyPr>
            <a:normAutofit fontScale="85000" lnSpcReduction="20000"/>
          </a:bodyPr>
          <a:lstStyle/>
          <a:p>
            <a:pPr marL="0" indent="0">
              <a:buNone/>
            </a:pPr>
            <a:r>
              <a:rPr lang="mr-IN" sz="2800" b="1" dirty="0">
                <a:solidFill>
                  <a:srgbClr val="FF0000"/>
                </a:solidFill>
              </a:rPr>
              <a:t>C) प्रदेशाची भूशास्त्रीय घडण</a:t>
            </a:r>
            <a:r>
              <a:rPr lang="en-US" sz="2800" b="1" dirty="0">
                <a:solidFill>
                  <a:srgbClr val="FF0000"/>
                </a:solidFill>
              </a:rPr>
              <a:t> (Geological Formation)</a:t>
            </a:r>
            <a:endParaRPr lang="mr-IN" sz="2800" b="1" dirty="0">
              <a:solidFill>
                <a:srgbClr val="FF0000"/>
              </a:solidFill>
            </a:endParaRPr>
          </a:p>
          <a:p>
            <a:pPr>
              <a:lnSpc>
                <a:spcPct val="150000"/>
              </a:lnSpc>
              <a:buFont typeface="Wingdings" panose="05000000000000000000" pitchFamily="2" charset="2"/>
              <a:buChar char="§"/>
            </a:pPr>
            <a:r>
              <a:rPr lang="mr-IN" sz="2400" dirty="0"/>
              <a:t>खडक प्रकार सछीद्र –अछीद्र,खडकाचे स्वरूप </a:t>
            </a:r>
          </a:p>
          <a:p>
            <a:pPr>
              <a:lnSpc>
                <a:spcPct val="150000"/>
              </a:lnSpc>
              <a:buFont typeface="Wingdings" panose="05000000000000000000" pitchFamily="2" charset="2"/>
              <a:buChar char="§"/>
            </a:pPr>
            <a:r>
              <a:rPr lang="mr-IN" sz="2400" dirty="0"/>
              <a:t>पाणी धारण करण्याची क्षमता- खडकाच्या प्रकारावर अवलंबून </a:t>
            </a:r>
          </a:p>
          <a:p>
            <a:pPr>
              <a:lnSpc>
                <a:spcPct val="150000"/>
              </a:lnSpc>
              <a:buFont typeface="Wingdings" panose="05000000000000000000" pitchFamily="2" charset="2"/>
              <a:buChar char="§"/>
            </a:pPr>
            <a:r>
              <a:rPr lang="mr-IN" sz="2400" dirty="0"/>
              <a:t>जल धारक खडक –  भूगर्भ पाण्याची पातळी कमी खोलीवर</a:t>
            </a:r>
          </a:p>
          <a:p>
            <a:pPr>
              <a:lnSpc>
                <a:spcPct val="150000"/>
              </a:lnSpc>
              <a:buFont typeface="Wingdings" panose="05000000000000000000" pitchFamily="2" charset="2"/>
              <a:buChar char="§"/>
            </a:pPr>
            <a:r>
              <a:rPr lang="mr-IN" sz="2400" dirty="0"/>
              <a:t> सुलभतेने पाणी मिळते –पाण्याच्या उपलब्धतेमुले शेती उद्योगधंदे व पशुपालन यांचा विकास –लोकवस्ती दाट </a:t>
            </a:r>
          </a:p>
          <a:p>
            <a:pPr>
              <a:lnSpc>
                <a:spcPct val="150000"/>
              </a:lnSpc>
              <a:buFont typeface="Wingdings" panose="05000000000000000000" pitchFamily="2" charset="2"/>
              <a:buChar char="§"/>
            </a:pPr>
            <a:r>
              <a:rPr lang="mr-IN" sz="2400" dirty="0"/>
              <a:t> अछीद्र खडक  –पाणी मुरु शकत नाही. भूगर्भ पाण्याचे  प्रमाण खूप कमी - कोकणातील जांभा – लोकवस्ती कमी </a:t>
            </a:r>
          </a:p>
          <a:p>
            <a:pPr>
              <a:lnSpc>
                <a:spcPct val="150000"/>
              </a:lnSpc>
            </a:pPr>
            <a:r>
              <a:rPr lang="mr-IN" sz="2400" dirty="0"/>
              <a:t> </a:t>
            </a:r>
            <a:r>
              <a:rPr lang="mr-IN" sz="2400" dirty="0">
                <a:solidFill>
                  <a:srgbClr val="FF0000"/>
                </a:solidFill>
              </a:rPr>
              <a:t>प्रदेशाची भूशास्त्रीय घडण व घर बांधणी साहित्य यांचा जवळचा संबंध</a:t>
            </a:r>
          </a:p>
          <a:p>
            <a:pPr marL="0" indent="0">
              <a:lnSpc>
                <a:spcPct val="150000"/>
              </a:lnSpc>
              <a:buNone/>
            </a:pPr>
            <a:r>
              <a:rPr lang="mr-IN" sz="2400" dirty="0">
                <a:solidFill>
                  <a:srgbClr val="FF0000"/>
                </a:solidFill>
              </a:rPr>
              <a:t>   घर बांधणी साहित्य - सुलभ – लोकवस्ती दाट</a:t>
            </a:r>
          </a:p>
          <a:p>
            <a:pPr>
              <a:lnSpc>
                <a:spcPct val="150000"/>
              </a:lnSpc>
            </a:pPr>
            <a:r>
              <a:rPr lang="mr-IN" sz="2400" dirty="0">
                <a:solidFill>
                  <a:srgbClr val="FF0000"/>
                </a:solidFill>
              </a:rPr>
              <a:t>मऊ खडक –मृदा निर्मिती वेग जास्त याउलट कठीण खडक मृदा निर्मिती वेग कमी</a:t>
            </a:r>
          </a:p>
          <a:p>
            <a:pPr>
              <a:lnSpc>
                <a:spcPct val="150000"/>
              </a:lnSpc>
            </a:pPr>
            <a:r>
              <a:rPr lang="en-IN" sz="2400" dirty="0">
                <a:solidFill>
                  <a:srgbClr val="FF0000"/>
                </a:solidFill>
              </a:rPr>
              <a:t>B</a:t>
            </a:r>
            <a:r>
              <a:rPr lang="mr-IN" sz="2400" dirty="0">
                <a:solidFill>
                  <a:srgbClr val="FF0000"/>
                </a:solidFill>
              </a:rPr>
              <a:t>asault rock  मृदा निर्मिती वेग जास्त व जास्त उत्पादकतेची-लोकवस्ती दाट  </a:t>
            </a:r>
          </a:p>
          <a:p>
            <a:pPr>
              <a:lnSpc>
                <a:spcPct val="150000"/>
              </a:lnSpc>
            </a:pPr>
            <a:r>
              <a:rPr lang="mr-IN" sz="2400" dirty="0">
                <a:solidFill>
                  <a:srgbClr val="FF0000"/>
                </a:solidFill>
              </a:rPr>
              <a:t>Laterite  rock -मृदा निर्मिती वेग कमी त्यामुळे मृदा अधिक काळाने  बनते.  उत्पादकता कमी – लोकवस्ती विरळ उदा.कोकण </a:t>
            </a:r>
            <a:endParaRPr lang="en-IN" sz="2400" dirty="0"/>
          </a:p>
        </p:txBody>
      </p:sp>
    </p:spTree>
    <p:extLst>
      <p:ext uri="{BB962C8B-B14F-4D97-AF65-F5344CB8AC3E}">
        <p14:creationId xmlns:p14="http://schemas.microsoft.com/office/powerpoint/2010/main" xmlns="" val="73179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564526-78D9-4A27-9EA2-929297D6ACC8}"/>
              </a:ext>
            </a:extLst>
          </p:cNvPr>
          <p:cNvSpPr>
            <a:spLocks noGrp="1"/>
          </p:cNvSpPr>
          <p:nvPr>
            <p:ph idx="1"/>
          </p:nvPr>
        </p:nvSpPr>
        <p:spPr>
          <a:xfrm>
            <a:off x="124287" y="133166"/>
            <a:ext cx="12067713" cy="6640496"/>
          </a:xfrm>
        </p:spPr>
        <p:txBody>
          <a:bodyPr>
            <a:normAutofit fontScale="92500" lnSpcReduction="10000"/>
          </a:bodyPr>
          <a:lstStyle/>
          <a:p>
            <a:pPr marL="0" indent="0">
              <a:buNone/>
            </a:pPr>
            <a:r>
              <a:rPr lang="mr-IN" b="1" dirty="0">
                <a:solidFill>
                  <a:srgbClr val="FF0000"/>
                </a:solidFill>
              </a:rPr>
              <a:t>D) </a:t>
            </a:r>
            <a:r>
              <a:rPr lang="mr-IN" sz="2800" b="1" dirty="0">
                <a:solidFill>
                  <a:srgbClr val="FF0000"/>
                </a:solidFill>
              </a:rPr>
              <a:t>हवामान</a:t>
            </a:r>
            <a:r>
              <a:rPr lang="en-US" sz="2800" b="1" dirty="0">
                <a:solidFill>
                  <a:srgbClr val="FF0000"/>
                </a:solidFill>
              </a:rPr>
              <a:t> (Climate)</a:t>
            </a:r>
            <a:r>
              <a:rPr lang="mr-IN" sz="2800" b="1" dirty="0">
                <a:solidFill>
                  <a:srgbClr val="FF0000"/>
                </a:solidFill>
              </a:rPr>
              <a:t>:</a:t>
            </a:r>
          </a:p>
          <a:p>
            <a:pPr>
              <a:buFont typeface="Wingdings" panose="05000000000000000000" pitchFamily="2" charset="2"/>
              <a:buChar char="§"/>
            </a:pPr>
            <a:r>
              <a:rPr lang="mr-IN" sz="2000" dirty="0"/>
              <a:t>अनुकूल हवामान असलेल्या प्रदेशात लोकसंख्या जास्त तर प्रतिकूल हवामान असलेल्या प्रदेशांत लोकसंख्या कमी </a:t>
            </a:r>
          </a:p>
          <a:p>
            <a:pPr marL="514350" indent="-514350">
              <a:buAutoNum type="romanUcParenR"/>
            </a:pPr>
            <a:r>
              <a:rPr lang="mr-IN" sz="2000" b="1" dirty="0">
                <a:solidFill>
                  <a:srgbClr val="FF0000"/>
                </a:solidFill>
              </a:rPr>
              <a:t>तापमान:</a:t>
            </a:r>
          </a:p>
          <a:p>
            <a:pPr>
              <a:buFont typeface="Wingdings" panose="05000000000000000000" pitchFamily="2" charset="2"/>
              <a:buChar char="§"/>
            </a:pPr>
            <a:r>
              <a:rPr lang="mr-IN" sz="2000" dirty="0"/>
              <a:t>तापमानाचा मानवाबरोबर वनस्पती,</a:t>
            </a:r>
            <a:r>
              <a:rPr lang="en-US" sz="2000" dirty="0"/>
              <a:t> </a:t>
            </a:r>
            <a:r>
              <a:rPr lang="mr-IN" sz="2000" dirty="0"/>
              <a:t>प्राणी व जमिनीवर परिणाम होतो.</a:t>
            </a:r>
          </a:p>
          <a:p>
            <a:pPr>
              <a:buFont typeface="Wingdings" panose="05000000000000000000" pitchFamily="2" charset="2"/>
              <a:buChar char="§"/>
            </a:pPr>
            <a:r>
              <a:rPr lang="mr-IN" sz="2000" dirty="0"/>
              <a:t>सर्वसाधारणपणे 4 अंश ते 21 अंश सेंटीग्रेड </a:t>
            </a:r>
            <a:r>
              <a:rPr lang="en-US" sz="2000" dirty="0"/>
              <a:t> </a:t>
            </a:r>
            <a:r>
              <a:rPr lang="mr-IN" sz="2000" dirty="0"/>
              <a:t>तापमान मानवी वसाहतीस अनुकूल मानले जाते.</a:t>
            </a:r>
          </a:p>
          <a:p>
            <a:pPr>
              <a:buFont typeface="Wingdings" panose="05000000000000000000" pitchFamily="2" charset="2"/>
              <a:buChar char="§"/>
            </a:pPr>
            <a:r>
              <a:rPr lang="mr-IN" sz="2000" dirty="0"/>
              <a:t>अति उष्ण, कोरडे ,दमट व अति थंड मानवी आरोग्यास अनुकूल नसते.</a:t>
            </a:r>
          </a:p>
          <a:p>
            <a:pPr>
              <a:buFont typeface="Wingdings" panose="05000000000000000000" pitchFamily="2" charset="2"/>
              <a:buChar char="§"/>
            </a:pPr>
            <a:r>
              <a:rPr lang="mr-IN" sz="2000" dirty="0"/>
              <a:t>सहारा,अरेबिया,थर ,कलहारी, अटकामा व ऑस्ट्रेलियाचे वाळवंटी प्रदेशात अत्याधिक तापमानामुळे लोकसंख्या फारच </a:t>
            </a:r>
          </a:p>
          <a:p>
            <a:pPr marL="0" indent="0">
              <a:buNone/>
            </a:pPr>
            <a:r>
              <a:rPr lang="mr-IN" sz="2000" dirty="0"/>
              <a:t>  कमी </a:t>
            </a:r>
          </a:p>
          <a:p>
            <a:pPr>
              <a:buFont typeface="Wingdings" panose="05000000000000000000" pitchFamily="2" charset="2"/>
              <a:buChar char="§"/>
            </a:pPr>
            <a:r>
              <a:rPr lang="en-US" sz="2000" dirty="0"/>
              <a:t>Population density in Greenland per </a:t>
            </a:r>
            <a:r>
              <a:rPr lang="mr-IN" sz="2000" dirty="0"/>
              <a:t>80 </a:t>
            </a:r>
            <a:r>
              <a:rPr lang="en-US" sz="2000" dirty="0"/>
              <a:t>sq.km only  1, Canada </a:t>
            </a:r>
            <a:r>
              <a:rPr lang="mr-IN" sz="2000" dirty="0"/>
              <a:t>per </a:t>
            </a:r>
            <a:r>
              <a:rPr lang="en-US" sz="2000" dirty="0"/>
              <a:t>sq. km 2 &amp; Antarctica No population</a:t>
            </a:r>
          </a:p>
          <a:p>
            <a:pPr marL="0" indent="0">
              <a:buNone/>
            </a:pPr>
            <a:r>
              <a:rPr lang="en-US" sz="2000" dirty="0"/>
              <a:t>    </a:t>
            </a:r>
            <a:r>
              <a:rPr lang="mr-IN" sz="2000" dirty="0"/>
              <a:t>अलीकडच्या काळात खनिज संशोधनासाठी अनेक देशांनी संशोधन संस्था उभारल्याने मानवी वस्ती निर्माण झाली</a:t>
            </a:r>
          </a:p>
          <a:p>
            <a:pPr marL="0" indent="0">
              <a:buNone/>
            </a:pPr>
            <a:r>
              <a:rPr lang="mr-IN" sz="2000" dirty="0"/>
              <a:t>  आहे. </a:t>
            </a:r>
            <a:endParaRPr lang="en-US" sz="2000" dirty="0"/>
          </a:p>
          <a:p>
            <a:pPr>
              <a:buFont typeface="Wingdings" panose="05000000000000000000" pitchFamily="2" charset="2"/>
              <a:buChar char="§"/>
            </a:pPr>
            <a:r>
              <a:rPr lang="mr-IN" sz="2000" dirty="0"/>
              <a:t>अति उष्ण व आद्र हवामानाच्या Amezon &amp; Cango</a:t>
            </a:r>
            <a:r>
              <a:rPr lang="en-US" sz="2000" dirty="0"/>
              <a:t> river basin</a:t>
            </a:r>
            <a:r>
              <a:rPr lang="mr-IN" sz="2000" dirty="0"/>
              <a:t> प्रतिकूल ह्वामानामुळे विरळ लोकसंख्या</a:t>
            </a:r>
          </a:p>
          <a:p>
            <a:pPr>
              <a:buFont typeface="Wingdings" panose="05000000000000000000" pitchFamily="2" charset="2"/>
              <a:buChar char="§"/>
            </a:pPr>
            <a:r>
              <a:rPr lang="mr-IN" sz="2000" dirty="0"/>
              <a:t>अति उंच पर्वत शिखरे सदैव बर्फाचादित Scandinvian mountain &amp; mountain in North Saiberia –</a:t>
            </a:r>
            <a:r>
              <a:rPr lang="en-US" sz="2000" dirty="0"/>
              <a:t> </a:t>
            </a:r>
            <a:r>
              <a:rPr lang="mr-IN" sz="2000" dirty="0"/>
              <a:t>sparce </a:t>
            </a:r>
            <a:r>
              <a:rPr lang="en-US" sz="2000" dirty="0"/>
              <a:t>population</a:t>
            </a:r>
            <a:r>
              <a:rPr lang="mr-IN" sz="2000" dirty="0"/>
              <a:t> </a:t>
            </a:r>
          </a:p>
          <a:p>
            <a:pPr>
              <a:buFont typeface="Wingdings" panose="05000000000000000000" pitchFamily="2" charset="2"/>
              <a:buChar char="§"/>
            </a:pPr>
            <a:r>
              <a:rPr lang="mr-IN" sz="2000" dirty="0"/>
              <a:t>जगातील सुमारे ३३ % क्षेत्र प्रतिकूल हवामान असलेल्या प्रदेशाचे आहे.   </a:t>
            </a:r>
          </a:p>
          <a:p>
            <a:pPr>
              <a:buFont typeface="Wingdings" panose="05000000000000000000" pitchFamily="2" charset="2"/>
              <a:buChar char="§"/>
            </a:pPr>
            <a:r>
              <a:rPr lang="mr-IN" sz="2000" dirty="0"/>
              <a:t>अधिक तापमान – मानवाची कार्यक्षमता कमी होते. </a:t>
            </a:r>
          </a:p>
          <a:p>
            <a:pPr marL="0" indent="0">
              <a:buNone/>
            </a:pPr>
            <a:r>
              <a:rPr lang="en-US" sz="2000" dirty="0"/>
              <a:t>     </a:t>
            </a:r>
            <a:r>
              <a:rPr lang="mr-IN" sz="2000" dirty="0"/>
              <a:t>विषुववृत्तीय प्रदेशात जास्त तापमान त्यामुळे तेथील लोक आळशी आहेत तसेच अति शीत प्रदेशात हवामान मानवी </a:t>
            </a:r>
          </a:p>
          <a:p>
            <a:pPr marL="0" indent="0">
              <a:buNone/>
            </a:pPr>
            <a:r>
              <a:rPr lang="mr-IN" sz="2000" dirty="0"/>
              <a:t>  जीवनावर अनिष्ट परिणाम करते.</a:t>
            </a:r>
          </a:p>
          <a:p>
            <a:pPr>
              <a:buFont typeface="Wingdings" panose="05000000000000000000" pitchFamily="2" charset="2"/>
              <a:buChar char="§"/>
            </a:pPr>
            <a:r>
              <a:rPr lang="mr-IN" sz="2000" dirty="0"/>
              <a:t>वनस्पतीच्या वाढीसाठी कमीतकमी ६ अंश से.ग्रे. तापमान आवश्यक असते.</a:t>
            </a:r>
          </a:p>
          <a:p>
            <a:pPr>
              <a:buFont typeface="Wingdings" panose="05000000000000000000" pitchFamily="2" charset="2"/>
              <a:buChar char="§"/>
            </a:pPr>
            <a:endParaRPr lang="mr-IN" sz="2000" dirty="0"/>
          </a:p>
          <a:p>
            <a:pPr marL="0" indent="0">
              <a:buNone/>
            </a:pPr>
            <a:endParaRPr lang="en-US" sz="2000" dirty="0"/>
          </a:p>
          <a:p>
            <a:pPr marL="0" indent="0">
              <a:buNone/>
            </a:pPr>
            <a:endParaRPr lang="mr-IN" sz="2000" dirty="0"/>
          </a:p>
        </p:txBody>
      </p:sp>
    </p:spTree>
    <p:extLst>
      <p:ext uri="{BB962C8B-B14F-4D97-AF65-F5344CB8AC3E}">
        <p14:creationId xmlns:p14="http://schemas.microsoft.com/office/powerpoint/2010/main" xmlns="" val="2114460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BF7F0C1-C650-4426-9025-FCFA4403AAF4}"/>
              </a:ext>
            </a:extLst>
          </p:cNvPr>
          <p:cNvSpPr>
            <a:spLocks noGrp="1"/>
          </p:cNvSpPr>
          <p:nvPr>
            <p:ph idx="1"/>
          </p:nvPr>
        </p:nvSpPr>
        <p:spPr>
          <a:xfrm>
            <a:off x="1" y="408372"/>
            <a:ext cx="12192000" cy="5591037"/>
          </a:xfrm>
        </p:spPr>
        <p:txBody>
          <a:bodyPr/>
          <a:lstStyle/>
          <a:p>
            <a:pPr marL="0" indent="0">
              <a:buNone/>
            </a:pPr>
            <a:r>
              <a:rPr lang="en-US" dirty="0">
                <a:solidFill>
                  <a:srgbClr val="FF0000"/>
                </a:solidFill>
              </a:rPr>
              <a:t>ii)</a:t>
            </a:r>
            <a:r>
              <a:rPr lang="mr-IN" b="1" dirty="0">
                <a:solidFill>
                  <a:srgbClr val="FF0000"/>
                </a:solidFill>
              </a:rPr>
              <a:t>पर्जन्य</a:t>
            </a:r>
            <a:r>
              <a:rPr lang="en-US" b="1" dirty="0">
                <a:solidFill>
                  <a:srgbClr val="FF0000"/>
                </a:solidFill>
              </a:rPr>
              <a:t> (Rainfall):</a:t>
            </a:r>
            <a:endParaRPr lang="mr-IN" b="1" dirty="0">
              <a:solidFill>
                <a:srgbClr val="FF0000"/>
              </a:solidFill>
            </a:endParaRPr>
          </a:p>
          <a:p>
            <a:pPr>
              <a:buFont typeface="Wingdings" panose="05000000000000000000" pitchFamily="2" charset="2"/>
              <a:buChar char="§"/>
            </a:pPr>
            <a:r>
              <a:rPr lang="mr-IN" sz="2000" dirty="0"/>
              <a:t>अति कमी व अति जास्त पर्जन्य असलेल्या प्रदेशात लोकसंख्या कमी</a:t>
            </a:r>
          </a:p>
          <a:p>
            <a:pPr>
              <a:buFont typeface="Wingdings" panose="05000000000000000000" pitchFamily="2" charset="2"/>
              <a:buChar char="§"/>
            </a:pPr>
            <a:r>
              <a:rPr lang="mr-IN" sz="2000" dirty="0"/>
              <a:t>पाऊस किती पडला यापेक्षा तो किती व कोणत्या काळात पडला याला मानवी जीवनाच्या दृष्टीकोनातून </a:t>
            </a:r>
          </a:p>
          <a:p>
            <a:pPr marL="0" indent="0">
              <a:buNone/>
            </a:pPr>
            <a:r>
              <a:rPr lang="mr-IN" sz="2000" dirty="0"/>
              <a:t>  अधिक महत्त्व </a:t>
            </a:r>
          </a:p>
          <a:p>
            <a:pPr>
              <a:buFont typeface="Wingdings" panose="05000000000000000000" pitchFamily="2" charset="2"/>
              <a:buChar char="§"/>
            </a:pPr>
            <a:r>
              <a:rPr lang="mr-IN" sz="2000" dirty="0"/>
              <a:t>जगातील मान्सून हवामानाच्या प्रादेशातील- चीन, भारत, जपान ,पाकीस्थान बांगला, म्यानमार, व्हियेतनाम इ. </a:t>
            </a:r>
          </a:p>
          <a:p>
            <a:pPr marL="0" indent="0">
              <a:buNone/>
            </a:pPr>
            <a:r>
              <a:rPr lang="mr-IN" sz="2000" dirty="0"/>
              <a:t>  समशीतोष्ण कटिबंधातील युरोपियन देश, USA येथे दाट लोकवस्ती</a:t>
            </a:r>
          </a:p>
          <a:p>
            <a:pPr>
              <a:buFont typeface="Wingdings" panose="05000000000000000000" pitchFamily="2" charset="2"/>
              <a:buChar char="§"/>
            </a:pPr>
            <a:r>
              <a:rPr lang="mr-IN" sz="2000" dirty="0"/>
              <a:t> भूमध्य सागरी व समशीतोष्ण हवामान – लोकसंख्या अधिक केंद्रित </a:t>
            </a:r>
            <a:endParaRPr lang="en-IN" sz="2000" dirty="0"/>
          </a:p>
        </p:txBody>
      </p:sp>
    </p:spTree>
    <p:extLst>
      <p:ext uri="{BB962C8B-B14F-4D97-AF65-F5344CB8AC3E}">
        <p14:creationId xmlns:p14="http://schemas.microsoft.com/office/powerpoint/2010/main" xmlns="" val="2909874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80DEDE-E7F0-45A5-A62A-F0F94AF98FD7}"/>
              </a:ext>
            </a:extLst>
          </p:cNvPr>
          <p:cNvSpPr>
            <a:spLocks noGrp="1"/>
          </p:cNvSpPr>
          <p:nvPr>
            <p:ph idx="1"/>
          </p:nvPr>
        </p:nvSpPr>
        <p:spPr>
          <a:xfrm>
            <a:off x="204185" y="381740"/>
            <a:ext cx="11754035" cy="6476260"/>
          </a:xfrm>
        </p:spPr>
        <p:txBody>
          <a:bodyPr>
            <a:normAutofit/>
          </a:bodyPr>
          <a:lstStyle/>
          <a:p>
            <a:pPr marL="0" indent="0" rtl="0">
              <a:spcBef>
                <a:spcPts val="0"/>
              </a:spcBef>
              <a:spcAft>
                <a:spcPts val="0"/>
              </a:spcAft>
              <a:buNone/>
            </a:pPr>
            <a:r>
              <a:rPr lang="mr-IN" sz="2400" b="1" dirty="0">
                <a:solidFill>
                  <a:srgbClr val="FF0000"/>
                </a:solidFill>
                <a:latin typeface="Arial" panose="020B0604020202020204" pitchFamily="34" charset="0"/>
              </a:rPr>
              <a:t>E</a:t>
            </a:r>
            <a:r>
              <a:rPr lang="mr-IN" sz="2400" b="1" i="0" u="none" strike="noStrike" dirty="0">
                <a:solidFill>
                  <a:srgbClr val="FF0000"/>
                </a:solidFill>
                <a:effectLst/>
                <a:latin typeface="Arial" panose="020B0604020202020204" pitchFamily="34" charset="0"/>
              </a:rPr>
              <a:t>) मृदा (Soil):</a:t>
            </a:r>
          </a:p>
          <a:p>
            <a:pPr marL="0" indent="0" rtl="0">
              <a:spcBef>
                <a:spcPts val="0"/>
              </a:spcBef>
              <a:spcAft>
                <a:spcPts val="0"/>
              </a:spcAft>
              <a:buNone/>
            </a:pPr>
            <a:endParaRPr lang="mr-IN" sz="1800" b="0" i="0" u="none" strike="noStrike" dirty="0">
              <a:solidFill>
                <a:srgbClr val="FF0000"/>
              </a:solidFill>
              <a:effectLst/>
              <a:latin typeface="Arial" panose="020B0604020202020204" pitchFamily="34" charset="0"/>
            </a:endParaRPr>
          </a:p>
          <a:p>
            <a:pPr rtl="0">
              <a:spcBef>
                <a:spcPts val="0"/>
              </a:spcBef>
              <a:spcAft>
                <a:spcPts val="0"/>
              </a:spcAft>
            </a:pPr>
            <a:r>
              <a:rPr lang="mr-IN" sz="1800" b="0" i="0" u="none" strike="noStrike" dirty="0">
                <a:solidFill>
                  <a:srgbClr val="000000"/>
                </a:solidFill>
                <a:effectLst/>
                <a:latin typeface="Arial" panose="020B0604020202020204" pitchFamily="34" charset="0"/>
              </a:rPr>
              <a:t>मानवी जीवनाचा मूलभूत आधार मृदा आहे </a:t>
            </a:r>
            <a:endParaRPr lang="mr-IN" b="0" dirty="0">
              <a:effectLst/>
            </a:endParaRPr>
          </a:p>
          <a:p>
            <a:pPr rtl="0">
              <a:spcBef>
                <a:spcPts val="1370"/>
              </a:spcBef>
              <a:spcAft>
                <a:spcPts val="0"/>
              </a:spcAft>
            </a:pPr>
            <a:r>
              <a:rPr lang="mr-IN" sz="1800" b="0" i="0" u="none" strike="noStrike" dirty="0">
                <a:solidFill>
                  <a:srgbClr val="000000"/>
                </a:solidFill>
                <a:effectLst/>
                <a:latin typeface="Arial" panose="020B0604020202020204" pitchFamily="34" charset="0"/>
              </a:rPr>
              <a:t>मानवाला अन्नाची गरज व पशुपक्षाना  खाद्य जमीनीतून मिळते.</a:t>
            </a:r>
          </a:p>
          <a:p>
            <a:pPr rtl="0">
              <a:spcBef>
                <a:spcPts val="1370"/>
              </a:spcBef>
              <a:spcAft>
                <a:spcPts val="0"/>
              </a:spcAft>
            </a:pPr>
            <a:r>
              <a:rPr lang="mr-IN" sz="1800" b="0" i="0" u="none" strike="noStrike" dirty="0">
                <a:solidFill>
                  <a:srgbClr val="000000"/>
                </a:solidFill>
                <a:effectLst/>
                <a:latin typeface="Arial" panose="020B0604020202020204" pitchFamily="34" charset="0"/>
              </a:rPr>
              <a:t>यामुळे सुपीक  जमीनीच्या प्रदेशात कृषीचा विकास होतो याशिवाय कृषीमालावर आधारीत उद्योगधांदे वाढतात त्यामुळे अशा </a:t>
            </a:r>
          </a:p>
          <a:p>
            <a:pPr marL="0" indent="0" rtl="0">
              <a:spcBef>
                <a:spcPts val="1370"/>
              </a:spcBef>
              <a:spcAft>
                <a:spcPts val="0"/>
              </a:spcAft>
              <a:buNone/>
            </a:pPr>
            <a:r>
              <a:rPr lang="mr-IN" sz="1800" dirty="0">
                <a:solidFill>
                  <a:srgbClr val="000000"/>
                </a:solidFill>
                <a:latin typeface="Arial" panose="020B0604020202020204" pitchFamily="34" charset="0"/>
              </a:rPr>
              <a:t>  </a:t>
            </a:r>
            <a:r>
              <a:rPr lang="mr-IN" sz="1800" b="0" i="0" u="none" strike="noStrike" dirty="0">
                <a:solidFill>
                  <a:srgbClr val="000000"/>
                </a:solidFill>
                <a:effectLst/>
                <a:latin typeface="Arial" panose="020B0604020202020204" pitchFamily="34" charset="0"/>
              </a:rPr>
              <a:t>प्रदेशात लोकसांख्येची घनता जास्त असते.</a:t>
            </a:r>
          </a:p>
          <a:p>
            <a:pPr rtl="0">
              <a:spcBef>
                <a:spcPts val="1370"/>
              </a:spcBef>
              <a:spcAft>
                <a:spcPts val="0"/>
              </a:spcAft>
            </a:pPr>
            <a:r>
              <a:rPr lang="mr-IN" sz="1800" b="0" i="0" u="none" strike="noStrike" dirty="0">
                <a:solidFill>
                  <a:srgbClr val="000000"/>
                </a:solidFill>
                <a:effectLst/>
                <a:latin typeface="Arial" panose="020B0604020202020204" pitchFamily="34" charset="0"/>
              </a:rPr>
              <a:t>नद्याांच्या खोऱ्यातील सुपिक  गाळाची मृदा  असलेल्या प्रदेशात विशेषता पूरमैदाने व त्रिभुज प्रदेशात लोकसांख्या केंद्रित </a:t>
            </a:r>
          </a:p>
          <a:p>
            <a:pPr marL="0" indent="0" rtl="0">
              <a:spcBef>
                <a:spcPts val="1370"/>
              </a:spcBef>
              <a:spcAft>
                <a:spcPts val="0"/>
              </a:spcAft>
              <a:buNone/>
            </a:pPr>
            <a:r>
              <a:rPr lang="mr-IN" sz="1800" dirty="0">
                <a:solidFill>
                  <a:srgbClr val="000000"/>
                </a:solidFill>
                <a:latin typeface="Arial" panose="020B0604020202020204" pitchFamily="34" charset="0"/>
              </a:rPr>
              <a:t>  </a:t>
            </a:r>
            <a:r>
              <a:rPr lang="mr-IN" sz="1800" b="0" i="0" u="none" strike="noStrike" dirty="0">
                <a:solidFill>
                  <a:srgbClr val="000000"/>
                </a:solidFill>
                <a:effectLst/>
                <a:latin typeface="Arial" panose="020B0604020202020204" pitchFamily="34" charset="0"/>
              </a:rPr>
              <a:t>झालेली आहे.</a:t>
            </a:r>
          </a:p>
          <a:p>
            <a:pPr rtl="0">
              <a:spcBef>
                <a:spcPts val="1370"/>
              </a:spcBef>
              <a:spcAft>
                <a:spcPts val="0"/>
              </a:spcAft>
            </a:pPr>
            <a:r>
              <a:rPr lang="mr-IN" sz="1800" b="0" i="0" u="none" strike="noStrike" dirty="0">
                <a:solidFill>
                  <a:srgbClr val="000000"/>
                </a:solidFill>
                <a:effectLst/>
                <a:latin typeface="Arial" panose="020B0604020202020204" pitchFamily="34" charset="0"/>
              </a:rPr>
              <a:t> या दृष्टटकोनातून प्रेअरी, रेगूर (काळी जमीन) इत्यादी मृदा प्रकार त्या त्या प्रदेशात महत्त्वपूर्ण  ठरलेल्या  आहेत.</a:t>
            </a:r>
          </a:p>
          <a:p>
            <a:pPr rtl="0">
              <a:spcBef>
                <a:spcPts val="1370"/>
              </a:spcBef>
              <a:spcAft>
                <a:spcPts val="0"/>
              </a:spcAft>
            </a:pPr>
            <a:r>
              <a:rPr lang="mr-IN" sz="1800" b="0" i="0" u="none" strike="noStrike" dirty="0">
                <a:solidFill>
                  <a:srgbClr val="000000"/>
                </a:solidFill>
                <a:effectLst/>
                <a:latin typeface="Arial" panose="020B0604020202020204" pitchFamily="34" charset="0"/>
              </a:rPr>
              <a:t> भारतात दख्खनच्या पठारावर व इंडोनेशीयातील जावा बेटावर लाव्हारसापासून बनलेल्या काळ्या मृदेच्या क्षेत्रातून महत्वाची </a:t>
            </a:r>
          </a:p>
          <a:p>
            <a:pPr marL="0" indent="0" rtl="0">
              <a:spcBef>
                <a:spcPts val="1370"/>
              </a:spcBef>
              <a:spcAft>
                <a:spcPts val="0"/>
              </a:spcAft>
              <a:buNone/>
            </a:pPr>
            <a:r>
              <a:rPr lang="mr-IN" sz="1800" dirty="0">
                <a:solidFill>
                  <a:srgbClr val="000000"/>
                </a:solidFill>
                <a:latin typeface="Arial" panose="020B0604020202020204" pitchFamily="34" charset="0"/>
              </a:rPr>
              <a:t>   </a:t>
            </a:r>
            <a:r>
              <a:rPr lang="mr-IN" sz="1800" b="0" i="0" u="none" strike="noStrike" dirty="0">
                <a:solidFill>
                  <a:srgbClr val="000000"/>
                </a:solidFill>
                <a:effectLst/>
                <a:latin typeface="Arial" panose="020B0604020202020204" pitchFamily="34" charset="0"/>
              </a:rPr>
              <a:t>कृषि  उत्पादने मिळतात. </a:t>
            </a:r>
          </a:p>
          <a:p>
            <a:pPr rtl="0">
              <a:spcBef>
                <a:spcPts val="1370"/>
              </a:spcBef>
              <a:spcAft>
                <a:spcPts val="0"/>
              </a:spcAft>
            </a:pPr>
            <a:r>
              <a:rPr lang="mr-IN" sz="1800" b="0" i="0" u="none" strike="noStrike" dirty="0">
                <a:solidFill>
                  <a:srgbClr val="000000"/>
                </a:solidFill>
                <a:effectLst/>
                <a:latin typeface="Arial" panose="020B0604020202020204" pitchFamily="34" charset="0"/>
              </a:rPr>
              <a:t>उत्तर भारतात गंगा-यमुनेच्या पूर मैदानाचा भाग, चीनमधील याांगत्सीकियाांग खोरे, इजिप्त मधील नाईल, USA तील </a:t>
            </a:r>
          </a:p>
          <a:p>
            <a:pPr marL="0" indent="0" rtl="0">
              <a:spcBef>
                <a:spcPts val="1370"/>
              </a:spcBef>
              <a:spcAft>
                <a:spcPts val="0"/>
              </a:spcAft>
              <a:buNone/>
            </a:pPr>
            <a:r>
              <a:rPr lang="mr-IN" sz="1800" dirty="0">
                <a:solidFill>
                  <a:srgbClr val="000000"/>
                </a:solidFill>
                <a:latin typeface="Arial" panose="020B0604020202020204" pitchFamily="34" charset="0"/>
              </a:rPr>
              <a:t>  </a:t>
            </a:r>
            <a:r>
              <a:rPr lang="mr-IN" sz="1800" b="0" i="0" u="none" strike="noStrike" dirty="0">
                <a:solidFill>
                  <a:srgbClr val="000000"/>
                </a:solidFill>
                <a:effectLst/>
                <a:latin typeface="Arial" panose="020B0604020202020204" pitchFamily="34" charset="0"/>
              </a:rPr>
              <a:t>मिसीसिपी नदी खोऱ्यामध्ये  दाट लोकवस्ती  आहे</a:t>
            </a:r>
          </a:p>
          <a:p>
            <a:pPr rtl="0">
              <a:spcBef>
                <a:spcPts val="1370"/>
              </a:spcBef>
              <a:spcAft>
                <a:spcPts val="0"/>
              </a:spcAft>
            </a:pPr>
            <a:r>
              <a:rPr lang="mr-IN" sz="1800" b="0" i="0" u="none" strike="noStrike" dirty="0">
                <a:solidFill>
                  <a:srgbClr val="000000"/>
                </a:solidFill>
                <a:effectLst/>
                <a:latin typeface="Arial" panose="020B0604020202020204" pitchFamily="34" charset="0"/>
              </a:rPr>
              <a:t>डोंगरावरील उांच-सखल मृदा  क्षेत्रात जांभा  व पाँडझाल मृदेच्या विस्तृत वालुकामय मृदा क्षेत्रात  विरळ लोकवस्ती </a:t>
            </a:r>
          </a:p>
          <a:p>
            <a:pPr marL="0" indent="0" rtl="0">
              <a:spcBef>
                <a:spcPts val="1370"/>
              </a:spcBef>
              <a:spcAft>
                <a:spcPts val="0"/>
              </a:spcAft>
              <a:buNone/>
            </a:pPr>
            <a:r>
              <a:rPr lang="mr-IN" sz="1800" dirty="0">
                <a:solidFill>
                  <a:srgbClr val="000000"/>
                </a:solidFill>
                <a:latin typeface="Arial" panose="020B0604020202020204" pitchFamily="34" charset="0"/>
              </a:rPr>
              <a:t>  </a:t>
            </a:r>
            <a:r>
              <a:rPr lang="mr-IN" sz="1800" b="0" i="0" u="none" strike="noStrike" dirty="0">
                <a:solidFill>
                  <a:srgbClr val="000000"/>
                </a:solidFill>
                <a:effectLst/>
                <a:latin typeface="Arial" panose="020B0604020202020204" pitchFamily="34" charset="0"/>
              </a:rPr>
              <a:t>आहे. उच्च अक्षवृत्तीय प्रदेशातील मृदा बफाच्छादित  व थिजलेले असल्याने शेतीला मर्यादा पडतात त्यामुळे येथे लोकवस्ती </a:t>
            </a:r>
          </a:p>
          <a:p>
            <a:pPr marL="0" indent="0" rtl="0">
              <a:spcBef>
                <a:spcPts val="1370"/>
              </a:spcBef>
              <a:spcAft>
                <a:spcPts val="0"/>
              </a:spcAft>
              <a:buNone/>
            </a:pPr>
            <a:r>
              <a:rPr lang="mr-IN" sz="1800" b="0" i="0" u="none" strike="noStrike" dirty="0">
                <a:solidFill>
                  <a:srgbClr val="000000"/>
                </a:solidFill>
                <a:effectLst/>
                <a:latin typeface="Arial" panose="020B0604020202020204" pitchFamily="34" charset="0"/>
              </a:rPr>
              <a:t>  विरळ  आहे</a:t>
            </a:r>
            <a:endParaRPr lang="mr-IN" b="0" dirty="0">
              <a:effectLst/>
            </a:endParaRPr>
          </a:p>
          <a:p>
            <a:endParaRPr lang="en-IN" dirty="0"/>
          </a:p>
        </p:txBody>
      </p:sp>
    </p:spTree>
    <p:extLst>
      <p:ext uri="{BB962C8B-B14F-4D97-AF65-F5344CB8AC3E}">
        <p14:creationId xmlns:p14="http://schemas.microsoft.com/office/powerpoint/2010/main" xmlns="" val="2348130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13A3FB-4AB5-47ED-9B05-59397CBE6087}"/>
              </a:ext>
            </a:extLst>
          </p:cNvPr>
          <p:cNvSpPr>
            <a:spLocks noGrp="1"/>
          </p:cNvSpPr>
          <p:nvPr>
            <p:ph idx="1"/>
          </p:nvPr>
        </p:nvSpPr>
        <p:spPr>
          <a:xfrm>
            <a:off x="195309" y="213064"/>
            <a:ext cx="11158491" cy="6644936"/>
          </a:xfrm>
        </p:spPr>
        <p:txBody>
          <a:bodyPr>
            <a:normAutofit fontScale="32500" lnSpcReduction="20000"/>
          </a:bodyPr>
          <a:lstStyle/>
          <a:p>
            <a:pPr marL="0" indent="0" algn="just" rtl="0">
              <a:lnSpc>
                <a:spcPct val="150000"/>
              </a:lnSpc>
              <a:spcBef>
                <a:spcPts val="0"/>
              </a:spcBef>
              <a:spcAft>
                <a:spcPts val="800"/>
              </a:spcAft>
              <a:buNone/>
            </a:pPr>
            <a:r>
              <a:rPr lang="mr-IN" sz="7400" b="1" i="0" u="none" strike="noStrike" dirty="0">
                <a:solidFill>
                  <a:srgbClr val="FF0000"/>
                </a:solidFill>
                <a:effectLst/>
                <a:latin typeface="Mangal" panose="02040503050203030202" pitchFamily="18" charset="0"/>
              </a:rPr>
              <a:t>ई) नैसर्गिक वनस्पती (Natural </a:t>
            </a:r>
            <a:r>
              <a:rPr lang="en-US" sz="7400" b="1" i="0" u="none" strike="noStrike" dirty="0">
                <a:solidFill>
                  <a:srgbClr val="FF0000"/>
                </a:solidFill>
                <a:effectLst/>
                <a:latin typeface="Mangal" panose="02040503050203030202" pitchFamily="18" charset="0"/>
              </a:rPr>
              <a:t>Vegetation</a:t>
            </a:r>
            <a:r>
              <a:rPr lang="mr-IN" sz="7400" b="1" i="0" u="none" strike="noStrike" dirty="0">
                <a:solidFill>
                  <a:srgbClr val="FF0000"/>
                </a:solidFill>
                <a:effectLst/>
                <a:latin typeface="Mangal" panose="02040503050203030202" pitchFamily="18" charset="0"/>
              </a:rPr>
              <a:t>): </a:t>
            </a:r>
            <a:endParaRPr lang="en-US" sz="7400" b="1" i="0" u="none" strike="noStrike" dirty="0">
              <a:solidFill>
                <a:srgbClr val="FF0000"/>
              </a:solidFill>
              <a:effectLst/>
              <a:latin typeface="Mangal" panose="02040503050203030202" pitchFamily="18" charset="0"/>
            </a:endParaRPr>
          </a:p>
          <a:p>
            <a:pPr algn="just" rtl="0">
              <a:lnSpc>
                <a:spcPct val="150000"/>
              </a:lnSpc>
              <a:spcBef>
                <a:spcPts val="0"/>
              </a:spcBef>
              <a:spcAft>
                <a:spcPts val="800"/>
              </a:spcAft>
              <a:buFont typeface="Wingdings" panose="05000000000000000000" pitchFamily="2" charset="2"/>
              <a:buChar char="§"/>
            </a:pPr>
            <a:r>
              <a:rPr lang="mr-IN" sz="5000" b="0" i="0" u="none" strike="noStrike" dirty="0">
                <a:solidFill>
                  <a:srgbClr val="000000"/>
                </a:solidFill>
                <a:effectLst/>
                <a:latin typeface="Mangal" panose="02040503050203030202" pitchFamily="18" charset="0"/>
              </a:rPr>
              <a:t>घनदाट अरण्याच्या </a:t>
            </a:r>
            <a:r>
              <a:rPr lang="en-IN" sz="5000" b="0" i="0" u="none" strike="noStrike" dirty="0">
                <a:solidFill>
                  <a:srgbClr val="000000"/>
                </a:solidFill>
                <a:effectLst/>
                <a:latin typeface="Mangal" panose="02040503050203030202" pitchFamily="18" charset="0"/>
              </a:rPr>
              <a:t> </a:t>
            </a:r>
            <a:r>
              <a:rPr lang="mr-IN" sz="5000" b="0" i="0" u="none" strike="noStrike" dirty="0">
                <a:solidFill>
                  <a:srgbClr val="000000"/>
                </a:solidFill>
                <a:effectLst/>
                <a:latin typeface="Mangal" panose="02040503050203030202" pitchFamily="18" charset="0"/>
              </a:rPr>
              <a:t>प्रदेशात लोकसंख्येची घनता कमी असते कारण </a:t>
            </a:r>
            <a:r>
              <a:rPr lang="mr-IN" sz="5000" b="0" i="0" u="none" strike="noStrike" dirty="0">
                <a:solidFill>
                  <a:srgbClr val="FF0000"/>
                </a:solidFill>
                <a:effectLst/>
                <a:latin typeface="Mangal" panose="02040503050203030202" pitchFamily="18" charset="0"/>
              </a:rPr>
              <a:t>दुर्गम स्थान, दळणवळण सोयींचा अभाव, रोगट हवामान, विषारी कीटक, हिंस्त्र जंगली प्राणी </a:t>
            </a:r>
          </a:p>
          <a:p>
            <a:pPr algn="just" rtl="0">
              <a:lnSpc>
                <a:spcPct val="150000"/>
              </a:lnSpc>
              <a:spcBef>
                <a:spcPts val="0"/>
              </a:spcBef>
              <a:spcAft>
                <a:spcPts val="800"/>
              </a:spcAft>
              <a:buFont typeface="Wingdings" panose="05000000000000000000" pitchFamily="2" charset="2"/>
              <a:buChar char="§"/>
            </a:pPr>
            <a:r>
              <a:rPr lang="mr-IN" sz="5000" b="0" i="0" u="none" strike="noStrike" dirty="0">
                <a:solidFill>
                  <a:srgbClr val="000000"/>
                </a:solidFill>
                <a:effectLst/>
                <a:latin typeface="Mangal" panose="02040503050203030202" pitchFamily="18" charset="0"/>
              </a:rPr>
              <a:t>आफ्रिकेच्या कांगो खोऱ्यातील सेल्व्हाज अरण्ये, दक्षिण अमेरिकेच्या ॲमेझॉन खोऱ्यातील अरण्ये,  न्यू गिनी येथील जंगल क्षेत्रात लोकसंख्या विरळ आहे. </a:t>
            </a:r>
            <a:endParaRPr lang="mr-IN" sz="5000" dirty="0">
              <a:solidFill>
                <a:srgbClr val="000000"/>
              </a:solidFill>
              <a:latin typeface="Mangal" panose="02040503050203030202" pitchFamily="18" charset="0"/>
            </a:endParaRPr>
          </a:p>
          <a:p>
            <a:pPr algn="just" rtl="0">
              <a:lnSpc>
                <a:spcPct val="150000"/>
              </a:lnSpc>
              <a:spcBef>
                <a:spcPts val="0"/>
              </a:spcBef>
              <a:spcAft>
                <a:spcPts val="800"/>
              </a:spcAft>
              <a:buFont typeface="Wingdings" panose="05000000000000000000" pitchFamily="2" charset="2"/>
              <a:buChar char="§"/>
            </a:pPr>
            <a:r>
              <a:rPr lang="mr-IN" sz="5000" b="0" i="0" u="none" strike="noStrike" dirty="0">
                <a:solidFill>
                  <a:srgbClr val="000000"/>
                </a:solidFill>
                <a:effectLst/>
                <a:latin typeface="Mangal" panose="02040503050203030202" pitchFamily="18" charset="0"/>
              </a:rPr>
              <a:t> भारतात सह्याद्रीचा घाटमाथा तसेच हिमालय पर्वतराजीतील वनक्षेत्रात लोकसंख्येची घनता कमी आहे</a:t>
            </a:r>
          </a:p>
          <a:p>
            <a:pPr algn="just" rtl="0">
              <a:lnSpc>
                <a:spcPct val="150000"/>
              </a:lnSpc>
              <a:spcBef>
                <a:spcPts val="0"/>
              </a:spcBef>
              <a:spcAft>
                <a:spcPts val="800"/>
              </a:spcAft>
              <a:buFont typeface="Wingdings" panose="05000000000000000000" pitchFamily="2" charset="2"/>
              <a:buChar char="§"/>
            </a:pPr>
            <a:r>
              <a:rPr lang="mr-IN" sz="5000" b="0" i="0" u="none" strike="noStrike" dirty="0">
                <a:solidFill>
                  <a:srgbClr val="000000"/>
                </a:solidFill>
                <a:effectLst/>
                <a:latin typeface="Mangal" panose="02040503050203030202" pitchFamily="18" charset="0"/>
              </a:rPr>
              <a:t> सूचीपर्णी अरण्याचा क्षेत्रात देखील अत्यंत विरळ लोकवस्ती आहे.</a:t>
            </a:r>
          </a:p>
          <a:p>
            <a:pPr algn="just" rtl="0">
              <a:lnSpc>
                <a:spcPct val="150000"/>
              </a:lnSpc>
              <a:spcBef>
                <a:spcPts val="0"/>
              </a:spcBef>
              <a:spcAft>
                <a:spcPts val="800"/>
              </a:spcAft>
              <a:buFont typeface="Wingdings" panose="05000000000000000000" pitchFamily="2" charset="2"/>
              <a:buChar char="§"/>
            </a:pPr>
            <a:r>
              <a:rPr lang="mr-IN" sz="5000" b="0" i="0" u="none" strike="noStrike" dirty="0">
                <a:solidFill>
                  <a:srgbClr val="000000"/>
                </a:solidFill>
                <a:effectLst/>
                <a:latin typeface="Mangal" panose="02040503050203030202" pitchFamily="18" charset="0"/>
              </a:rPr>
              <a:t> गवताळ प्रदेशात लोकसंख्येची घनता जास्त आहे कारण गवताळ प्रदेशात पशुपालन, दुग्धोत्पादन, मांस  उत्पादन व्यवसाय वाढीस लागतात</a:t>
            </a:r>
          </a:p>
          <a:p>
            <a:pPr algn="just" rtl="0">
              <a:lnSpc>
                <a:spcPct val="150000"/>
              </a:lnSpc>
              <a:spcBef>
                <a:spcPts val="0"/>
              </a:spcBef>
              <a:spcAft>
                <a:spcPts val="800"/>
              </a:spcAft>
              <a:buFont typeface="Wingdings" panose="05000000000000000000" pitchFamily="2" charset="2"/>
              <a:buChar char="§"/>
            </a:pPr>
            <a:r>
              <a:rPr lang="mr-IN" sz="5000" b="0" i="0" u="none" strike="noStrike" dirty="0">
                <a:solidFill>
                  <a:srgbClr val="000000"/>
                </a:solidFill>
                <a:effectLst/>
                <a:latin typeface="Mangal" panose="02040503050203030202" pitchFamily="18" charset="0"/>
              </a:rPr>
              <a:t> उष्ण कटिबंधीय गवताळ प्रदेशात पेक्षा समशीतोष्ण गवताळ प्रदेशात लोकसंख्येची घनता जास्त आढळते</a:t>
            </a:r>
          </a:p>
          <a:p>
            <a:pPr algn="just" rtl="0">
              <a:lnSpc>
                <a:spcPct val="150000"/>
              </a:lnSpc>
              <a:spcBef>
                <a:spcPts val="0"/>
              </a:spcBef>
              <a:spcAft>
                <a:spcPts val="800"/>
              </a:spcAft>
              <a:buFont typeface="Wingdings" panose="05000000000000000000" pitchFamily="2" charset="2"/>
              <a:buChar char="§"/>
            </a:pPr>
            <a:r>
              <a:rPr lang="mr-IN" sz="5000" b="0" i="0" u="none" strike="noStrike" dirty="0">
                <a:solidFill>
                  <a:srgbClr val="000000"/>
                </a:solidFill>
                <a:effectLst/>
                <a:latin typeface="Mangal" panose="02040503050203030202" pitchFamily="18" charset="0"/>
              </a:rPr>
              <a:t>ज्या ठिकाणी जंगलांची वाढ व दर्जा चांगला असतो त्या ठिकाणी जहाज बांधणी, लाकूड कटाई, प्लायवूड निर्मिती उद्योग  चालतात. </a:t>
            </a:r>
          </a:p>
          <a:p>
            <a:pPr algn="just" rtl="0">
              <a:lnSpc>
                <a:spcPct val="150000"/>
              </a:lnSpc>
              <a:spcBef>
                <a:spcPts val="0"/>
              </a:spcBef>
              <a:spcAft>
                <a:spcPts val="800"/>
              </a:spcAft>
              <a:buFont typeface="Wingdings" panose="05000000000000000000" pitchFamily="2" charset="2"/>
              <a:buChar char="§"/>
            </a:pPr>
            <a:r>
              <a:rPr lang="mr-IN" sz="5000" b="0" dirty="0">
                <a:effectLst/>
              </a:rPr>
              <a:t>वनस्पतीचा तापमान,आद्रता व पर्जन्य यावरही अनुकूल परिणाम होतो.</a:t>
            </a:r>
          </a:p>
          <a:p>
            <a:pPr algn="just" rtl="0">
              <a:lnSpc>
                <a:spcPct val="150000"/>
              </a:lnSpc>
              <a:spcBef>
                <a:spcPts val="0"/>
              </a:spcBef>
              <a:spcAft>
                <a:spcPts val="800"/>
              </a:spcAft>
              <a:buFont typeface="Wingdings" panose="05000000000000000000" pitchFamily="2" charset="2"/>
              <a:buChar char="§"/>
            </a:pPr>
            <a:r>
              <a:rPr lang="mr-IN" sz="5000" b="0" dirty="0">
                <a:effectLst/>
              </a:rPr>
              <a:t>पर्यावरणाच्या संतुलनासाठी एकून भूभागाच्या ३३ % क्षेत्र वनाखाली असणे आवश्यक आहे.</a:t>
            </a:r>
          </a:p>
          <a:p>
            <a:pPr marL="0" indent="0">
              <a:buNone/>
            </a:pPr>
            <a:r>
              <a:rPr lang="mr-IN" sz="5000" dirty="0"/>
              <a:t/>
            </a:r>
            <a:br>
              <a:rPr lang="mr-IN" sz="5000" dirty="0"/>
            </a:br>
            <a:endParaRPr lang="en-IN" sz="5000" dirty="0"/>
          </a:p>
        </p:txBody>
      </p:sp>
    </p:spTree>
    <p:extLst>
      <p:ext uri="{BB962C8B-B14F-4D97-AF65-F5344CB8AC3E}">
        <p14:creationId xmlns:p14="http://schemas.microsoft.com/office/powerpoint/2010/main" xmlns="" val="582398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E31E6C4-8655-4227-9D17-AB921566ABFA}"/>
              </a:ext>
            </a:extLst>
          </p:cNvPr>
          <p:cNvSpPr>
            <a:spLocks noGrp="1"/>
          </p:cNvSpPr>
          <p:nvPr>
            <p:ph idx="1"/>
          </p:nvPr>
        </p:nvSpPr>
        <p:spPr>
          <a:xfrm>
            <a:off x="115410" y="97654"/>
            <a:ext cx="11975976" cy="6693763"/>
          </a:xfrm>
        </p:spPr>
        <p:txBody>
          <a:bodyPr>
            <a:normAutofit fontScale="25000" lnSpcReduction="20000"/>
          </a:bodyPr>
          <a:lstStyle/>
          <a:p>
            <a:pPr marL="0" indent="0">
              <a:buNone/>
            </a:pPr>
            <a:r>
              <a:rPr lang="mr-IN" sz="9600" b="1" dirty="0">
                <a:solidFill>
                  <a:srgbClr val="FF0000"/>
                </a:solidFill>
              </a:rPr>
              <a:t>F) खनिजे (Minerals):</a:t>
            </a:r>
          </a:p>
          <a:p>
            <a:pPr marR="144145" algn="just" rtl="0">
              <a:lnSpc>
                <a:spcPct val="120000"/>
              </a:lnSpc>
              <a:spcBef>
                <a:spcPts val="0"/>
              </a:spcBef>
              <a:spcAft>
                <a:spcPts val="0"/>
              </a:spcAft>
            </a:pPr>
            <a:r>
              <a:rPr lang="mr-IN" sz="8000" b="0" i="0" u="none" strike="noStrike" dirty="0">
                <a:solidFill>
                  <a:srgbClr val="000000"/>
                </a:solidFill>
                <a:effectLst/>
                <a:latin typeface="Arial" panose="020B0604020202020204" pitchFamily="34" charset="0"/>
              </a:rPr>
              <a:t>खनिज साठा हा मुळातच नैसर्गिक घटक आहे परंतु खनिजे मिळवण्याच्या तंत्राचा वापर करून  उत्पादन  वाढववण्याची क्षमता यामुळे या घटकाचा समावेश आर्थिक घटकात समावेश  केला जातो</a:t>
            </a:r>
          </a:p>
          <a:p>
            <a:pPr marR="144145" algn="just" rtl="0">
              <a:lnSpc>
                <a:spcPct val="120000"/>
              </a:lnSpc>
              <a:spcBef>
                <a:spcPts val="0"/>
              </a:spcBef>
              <a:spcAft>
                <a:spcPts val="0"/>
              </a:spcAft>
            </a:pPr>
            <a:r>
              <a:rPr lang="mr-IN" sz="8000" b="0" i="0" u="none" strike="noStrike" dirty="0">
                <a:solidFill>
                  <a:srgbClr val="000000"/>
                </a:solidFill>
                <a:effectLst/>
                <a:latin typeface="Arial" panose="020B0604020202020204" pitchFamily="34" charset="0"/>
              </a:rPr>
              <a:t> मध्य पूर्वेतील देश- ख.तेल उत्पादन </a:t>
            </a:r>
          </a:p>
          <a:p>
            <a:pPr marL="0" indent="0">
              <a:lnSpc>
                <a:spcPct val="120000"/>
              </a:lnSpc>
              <a:buNone/>
            </a:pPr>
            <a:r>
              <a:rPr lang="mr-IN" sz="8000" dirty="0"/>
              <a:t>   भारतातील छोटा नागपूरचे पठार - द.कोळसा व </a:t>
            </a:r>
            <a:r>
              <a:rPr lang="mr-IN" sz="8000" dirty="0" smtClean="0"/>
              <a:t>लोहखनिज </a:t>
            </a:r>
          </a:p>
          <a:p>
            <a:pPr marL="0" indent="0">
              <a:lnSpc>
                <a:spcPct val="120000"/>
              </a:lnSpc>
              <a:buNone/>
            </a:pPr>
            <a:r>
              <a:rPr lang="mr-IN" sz="8000" dirty="0" smtClean="0"/>
              <a:t>   म्यानमार-शानचे पठार- लोह-खनिज,ख.तेल,नै.वायू,दगड </a:t>
            </a:r>
          </a:p>
          <a:p>
            <a:pPr marL="0" indent="0">
              <a:lnSpc>
                <a:spcPct val="120000"/>
              </a:lnSpc>
              <a:buNone/>
            </a:pPr>
            <a:r>
              <a:rPr lang="mr-IN" sz="8000" dirty="0" smtClean="0"/>
              <a:t>   दक्षिण आफ्रिकेचे पठार – सोने -जोहान्सबर्ग</a:t>
            </a:r>
          </a:p>
          <a:p>
            <a:pPr marL="0" indent="0">
              <a:lnSpc>
                <a:spcPct val="120000"/>
              </a:lnSpc>
              <a:buNone/>
            </a:pPr>
            <a:r>
              <a:rPr lang="mr-IN" sz="8000" dirty="0" smtClean="0"/>
              <a:t>   </a:t>
            </a:r>
            <a:r>
              <a:rPr lang="mr-IN" sz="8000" dirty="0"/>
              <a:t>ऑस्ट्रेलियाचे पठार – सोने कालगुर्ली-कुलगार्डी </a:t>
            </a:r>
          </a:p>
          <a:p>
            <a:pPr marL="0" indent="0">
              <a:lnSpc>
                <a:spcPct val="120000"/>
              </a:lnSpc>
              <a:buNone/>
            </a:pPr>
            <a:r>
              <a:rPr lang="mr-IN" sz="8000" dirty="0" smtClean="0"/>
              <a:t>   प.युरोप Rhur – दगडी कोळसा व लोहखनिज </a:t>
            </a:r>
          </a:p>
          <a:p>
            <a:pPr marL="0" indent="0">
              <a:lnSpc>
                <a:spcPct val="120000"/>
              </a:lnSpc>
              <a:buNone/>
            </a:pPr>
            <a:r>
              <a:rPr lang="mr-IN" sz="8000" dirty="0" smtClean="0"/>
              <a:t>   </a:t>
            </a:r>
            <a:r>
              <a:rPr lang="mr-IN" sz="8000" dirty="0"/>
              <a:t>द. अमेरिका चिली – नायट्रेट व तांबे </a:t>
            </a:r>
          </a:p>
          <a:p>
            <a:pPr marL="0" indent="0">
              <a:lnSpc>
                <a:spcPct val="120000"/>
              </a:lnSpc>
              <a:buNone/>
            </a:pPr>
            <a:r>
              <a:rPr lang="mr-IN" sz="8000" dirty="0"/>
              <a:t>   रशिया – उरल पर्वतीय प्रादेशात द.कोकसा व लोहखनिज </a:t>
            </a:r>
          </a:p>
          <a:p>
            <a:pPr marL="0" indent="0">
              <a:lnSpc>
                <a:spcPct val="120000"/>
              </a:lnSpc>
              <a:buNone/>
            </a:pPr>
            <a:r>
              <a:rPr lang="mr-IN" sz="8000" dirty="0"/>
              <a:t>     USA- अँपेलेशीयन पर्वतीय प्रदेशात द.कोकसा व लोहखनिज </a:t>
            </a:r>
            <a:endParaRPr lang="en-IN" sz="8000" dirty="0"/>
          </a:p>
          <a:p>
            <a:pPr marR="144145" algn="just" rtl="0">
              <a:lnSpc>
                <a:spcPct val="120000"/>
              </a:lnSpc>
              <a:spcBef>
                <a:spcPts val="0"/>
              </a:spcBef>
              <a:spcAft>
                <a:spcPts val="0"/>
              </a:spcAft>
            </a:pPr>
            <a:r>
              <a:rPr lang="mr-IN" sz="8000" b="0" i="0" u="none" strike="noStrike" dirty="0">
                <a:solidFill>
                  <a:srgbClr val="000000"/>
                </a:solidFill>
                <a:effectLst/>
                <a:latin typeface="Arial" panose="020B0604020202020204" pitchFamily="34" charset="0"/>
              </a:rPr>
              <a:t>खनिज संपत्तीवर राष्ट्राचा आर्थिक व व्यापारी विकास अवलंबून  असतो. अशा ठीकाणी खनिजावर आधारित उद्योगधंदे वाढतात यामुळे  अशा प्रदेशात लोकवस्ती व लोकसंख्येची घनता  जास्त असते.</a:t>
            </a:r>
          </a:p>
          <a:p>
            <a:pPr marR="144145" algn="just" rtl="0">
              <a:lnSpc>
                <a:spcPct val="120000"/>
              </a:lnSpc>
              <a:spcBef>
                <a:spcPts val="0"/>
              </a:spcBef>
              <a:spcAft>
                <a:spcPts val="0"/>
              </a:spcAft>
            </a:pPr>
            <a:r>
              <a:rPr lang="mr-IN" sz="8000" b="0" i="0" u="none" strike="noStrike" dirty="0">
                <a:solidFill>
                  <a:srgbClr val="000000"/>
                </a:solidFill>
                <a:effectLst/>
                <a:latin typeface="Arial" panose="020B0604020202020204" pitchFamily="34" charset="0"/>
              </a:rPr>
              <a:t>Antartica  खंड गेल्या शतका पर्यंत  प्रतिकूल  पर्यावरणामुळे निर्मनुष्य  भूभाग होता परंतु सध्या येथे कोळसा, तांबे, युरेनियम, खनिजतेल असल्याची जाणीव झाल्यापासून  या ठीकाणी आठ देशांनि  कायमचे संशोधन  तळ  उभारले आहेत.  यात भारतही सहभागी आहे. </a:t>
            </a:r>
            <a:endParaRPr lang="en-IN" sz="8000" b="0" dirty="0">
              <a:effectLst/>
            </a:endParaRPr>
          </a:p>
          <a:p>
            <a:pPr marL="0" indent="0">
              <a:buNone/>
            </a:pPr>
            <a:r>
              <a:rPr lang="mr-IN" sz="8000" dirty="0"/>
              <a:t/>
            </a:r>
            <a:br>
              <a:rPr lang="mr-IN" sz="8000" dirty="0"/>
            </a:br>
            <a:endParaRPr lang="en-IN" sz="8000" dirty="0"/>
          </a:p>
        </p:txBody>
      </p:sp>
    </p:spTree>
    <p:extLst>
      <p:ext uri="{BB962C8B-B14F-4D97-AF65-F5344CB8AC3E}">
        <p14:creationId xmlns:p14="http://schemas.microsoft.com/office/powerpoint/2010/main" xmlns="" val="1724111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74" y="0"/>
            <a:ext cx="11926956" cy="843473"/>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mr-IN" sz="3200" b="1" dirty="0" smtClean="0">
                <a:solidFill>
                  <a:srgbClr val="FF0000"/>
                </a:solidFill>
              </a:rPr>
              <a:t>g) पाणी पुरवठा </a:t>
            </a:r>
            <a:r>
              <a:rPr lang="en-US" sz="3200" b="1" dirty="0" smtClean="0">
                <a:solidFill>
                  <a:srgbClr val="FF0000"/>
                </a:solidFill>
              </a:rPr>
              <a:t>(Water Supply)</a:t>
            </a:r>
            <a:r>
              <a:rPr lang="mr-IN" sz="3200" b="1" dirty="0" smtClean="0">
                <a:solidFill>
                  <a:srgbClr val="FF0000"/>
                </a:solidFill>
              </a:rPr>
              <a:t> </a:t>
            </a:r>
            <a:endParaRPr lang="en-US" sz="3200" b="1" dirty="0">
              <a:solidFill>
                <a:srgbClr val="FF0000"/>
              </a:solidFill>
            </a:endParaRPr>
          </a:p>
        </p:txBody>
      </p:sp>
      <p:sp>
        <p:nvSpPr>
          <p:cNvPr id="5" name="Content Placeholder 4"/>
          <p:cNvSpPr>
            <a:spLocks noGrp="1"/>
          </p:cNvSpPr>
          <p:nvPr>
            <p:ph idx="1"/>
          </p:nvPr>
        </p:nvSpPr>
        <p:spPr>
          <a:xfrm>
            <a:off x="108643" y="932506"/>
            <a:ext cx="11968680" cy="5812326"/>
          </a:xfrm>
        </p:spPr>
        <p:txBody>
          <a:bodyPr>
            <a:normAutofit/>
          </a:bodyPr>
          <a:lstStyle/>
          <a:p>
            <a:r>
              <a:rPr lang="hi-IN" sz="2400" dirty="0" smtClean="0"/>
              <a:t>पाण्याला</a:t>
            </a:r>
            <a:r>
              <a:rPr lang="mr-IN" sz="2400" dirty="0" smtClean="0"/>
              <a:t>-</a:t>
            </a:r>
            <a:r>
              <a:rPr lang="en-US" sz="2400" dirty="0" smtClean="0"/>
              <a:t> </a:t>
            </a:r>
            <a:r>
              <a:rPr lang="hi-IN" sz="2400" dirty="0" smtClean="0"/>
              <a:t> </a:t>
            </a:r>
            <a:r>
              <a:rPr lang="hi-IN" sz="2400" dirty="0" smtClean="0"/>
              <a:t>जीवन </a:t>
            </a:r>
            <a:endParaRPr lang="en-US" sz="2400" dirty="0" smtClean="0"/>
          </a:p>
          <a:p>
            <a:r>
              <a:rPr lang="hi-IN" sz="2400" dirty="0" smtClean="0"/>
              <a:t>पाण्याशिवाय जीवसृष्टी असू शकत नाही</a:t>
            </a:r>
            <a:endParaRPr lang="en-US" sz="2400" dirty="0" smtClean="0"/>
          </a:p>
          <a:p>
            <a:r>
              <a:rPr lang="hi-IN" sz="2400" dirty="0" smtClean="0"/>
              <a:t> पाणी मूलभूत व व्यावसायिक गरज </a:t>
            </a:r>
            <a:endParaRPr lang="mr-IN" sz="2400" dirty="0" smtClean="0"/>
          </a:p>
          <a:p>
            <a:r>
              <a:rPr lang="hi-IN" sz="2400" dirty="0" smtClean="0"/>
              <a:t> </a:t>
            </a:r>
            <a:r>
              <a:rPr lang="hi-IN" sz="2400" dirty="0" smtClean="0"/>
              <a:t>ज्या प्रदेशात मुबलक व नियमित पाणीपुरवठा उपलब्ध आहे अशा प्रदेशात लोकसंख्या जास्त </a:t>
            </a:r>
            <a:r>
              <a:rPr lang="hi-IN" sz="2000" dirty="0" smtClean="0"/>
              <a:t>एकवटलेली</a:t>
            </a:r>
            <a:r>
              <a:rPr lang="hi-IN" sz="2400" dirty="0" smtClean="0"/>
              <a:t> </a:t>
            </a:r>
            <a:endParaRPr lang="en-US" sz="2400" dirty="0" smtClean="0"/>
          </a:p>
          <a:p>
            <a:pPr>
              <a:lnSpc>
                <a:spcPct val="150000"/>
              </a:lnSpc>
            </a:pPr>
            <a:r>
              <a:rPr lang="hi-IN" sz="2400" dirty="0" smtClean="0"/>
              <a:t>पाणी </a:t>
            </a:r>
            <a:r>
              <a:rPr lang="mr-IN" sz="2400" dirty="0" smtClean="0"/>
              <a:t>-</a:t>
            </a:r>
            <a:r>
              <a:rPr lang="hi-IN" sz="2400" dirty="0" smtClean="0"/>
              <a:t>पिण्यासाठी शेतीसाठी</a:t>
            </a:r>
            <a:r>
              <a:rPr lang="mr-IN" sz="2400" dirty="0" smtClean="0"/>
              <a:t>,</a:t>
            </a:r>
            <a:r>
              <a:rPr lang="hi-IN" sz="2400" dirty="0" smtClean="0"/>
              <a:t> </a:t>
            </a:r>
            <a:r>
              <a:rPr lang="hi-IN" sz="2400" dirty="0" smtClean="0"/>
              <a:t>घरगुती </a:t>
            </a:r>
            <a:r>
              <a:rPr lang="hi-IN" sz="2400" dirty="0" smtClean="0"/>
              <a:t>वापरासाठी</a:t>
            </a:r>
            <a:r>
              <a:rPr lang="mr-IN" sz="2400" dirty="0" smtClean="0"/>
              <a:t>,</a:t>
            </a:r>
            <a:r>
              <a:rPr lang="hi-IN" sz="2400" dirty="0" smtClean="0"/>
              <a:t> </a:t>
            </a:r>
            <a:r>
              <a:rPr lang="hi-IN" sz="2400" dirty="0" smtClean="0"/>
              <a:t>औद्योगिक </a:t>
            </a:r>
            <a:r>
              <a:rPr lang="hi-IN" sz="2400" dirty="0" smtClean="0"/>
              <a:t>प्रक्रियेत</a:t>
            </a:r>
            <a:r>
              <a:rPr lang="mr-IN" sz="2400" dirty="0" smtClean="0"/>
              <a:t>,</a:t>
            </a:r>
            <a:r>
              <a:rPr lang="hi-IN" sz="2400" dirty="0" smtClean="0"/>
              <a:t> जलवाहतुकीसाठी</a:t>
            </a:r>
            <a:r>
              <a:rPr lang="mr-IN" sz="2400" dirty="0" smtClean="0"/>
              <a:t>,</a:t>
            </a:r>
            <a:r>
              <a:rPr lang="hi-IN" sz="2400" dirty="0" smtClean="0"/>
              <a:t> </a:t>
            </a:r>
            <a:r>
              <a:rPr lang="hi-IN" sz="2400" dirty="0" smtClean="0"/>
              <a:t>जलविद्युत निर्मितीसाठी तसेच नौकाविहार यासाठी उपयोगी </a:t>
            </a:r>
            <a:endParaRPr lang="en-US" sz="2400" dirty="0" smtClean="0"/>
          </a:p>
          <a:p>
            <a:r>
              <a:rPr lang="hi-IN" sz="2400" dirty="0" smtClean="0"/>
              <a:t>नद्या</a:t>
            </a:r>
            <a:r>
              <a:rPr lang="mr-IN" sz="2400" dirty="0" smtClean="0"/>
              <a:t>,</a:t>
            </a:r>
            <a:r>
              <a:rPr lang="hi-IN" sz="2400" dirty="0" smtClean="0"/>
              <a:t> तळी</a:t>
            </a:r>
            <a:r>
              <a:rPr lang="mr-IN" sz="2400" dirty="0" smtClean="0"/>
              <a:t>,</a:t>
            </a:r>
            <a:r>
              <a:rPr lang="hi-IN" sz="2400" dirty="0" smtClean="0"/>
              <a:t> सरोवरे</a:t>
            </a:r>
            <a:r>
              <a:rPr lang="mr-IN" sz="2400" dirty="0" smtClean="0"/>
              <a:t>,</a:t>
            </a:r>
            <a:r>
              <a:rPr lang="hi-IN" sz="2400" dirty="0" smtClean="0"/>
              <a:t> </a:t>
            </a:r>
            <a:r>
              <a:rPr lang="hi-IN" sz="2400" dirty="0" smtClean="0"/>
              <a:t>विहिरी </a:t>
            </a:r>
            <a:r>
              <a:rPr lang="mr-IN" sz="2400" dirty="0" smtClean="0"/>
              <a:t>व झरे यांच्या जवळ </a:t>
            </a:r>
            <a:r>
              <a:rPr lang="hi-IN" sz="2400" dirty="0" smtClean="0"/>
              <a:t> </a:t>
            </a:r>
            <a:r>
              <a:rPr lang="hi-IN" sz="2400" dirty="0" smtClean="0"/>
              <a:t>मानवी वसाहती </a:t>
            </a:r>
            <a:r>
              <a:rPr lang="hi-IN" sz="2400" dirty="0" smtClean="0"/>
              <a:t>स्थाप</a:t>
            </a:r>
            <a:r>
              <a:rPr lang="mr-IN" sz="2400" dirty="0" smtClean="0"/>
              <a:t>न </a:t>
            </a:r>
            <a:endParaRPr lang="en-US" sz="2400" dirty="0" smtClean="0"/>
          </a:p>
          <a:p>
            <a:pPr>
              <a:lnSpc>
                <a:spcPct val="150000"/>
              </a:lnSpc>
            </a:pPr>
            <a:r>
              <a:rPr lang="hi-IN" sz="2400" dirty="0" smtClean="0"/>
              <a:t>जगातील प्राचीन मानवी संस्कृतीचा उदय आणि विकास </a:t>
            </a:r>
            <a:r>
              <a:rPr lang="mr-IN" sz="2400" dirty="0" smtClean="0"/>
              <a:t>-</a:t>
            </a:r>
            <a:r>
              <a:rPr lang="hi-IN" sz="2400" dirty="0" smtClean="0"/>
              <a:t>हा </a:t>
            </a:r>
            <a:r>
              <a:rPr lang="hi-IN" sz="2400" dirty="0" smtClean="0"/>
              <a:t>नद्यांच्या </a:t>
            </a:r>
            <a:r>
              <a:rPr lang="hi-IN" sz="2400" dirty="0" smtClean="0"/>
              <a:t>खोऱ्यात</a:t>
            </a:r>
            <a:r>
              <a:rPr lang="mr-IN" sz="2400" dirty="0" smtClean="0"/>
              <a:t>-</a:t>
            </a:r>
            <a:r>
              <a:rPr lang="hi-IN" sz="2400" dirty="0" smtClean="0"/>
              <a:t> </a:t>
            </a:r>
            <a:r>
              <a:rPr lang="hi-IN" sz="2400" dirty="0" smtClean="0"/>
              <a:t>नद्यांच्या खोऱ्यात पीक मिळत असते तशी योग्य जमीन असते उद्योग-व्यापार या ठिकाणी त्याचा विकास होतो </a:t>
            </a:r>
            <a:r>
              <a:rPr lang="hi-IN" sz="2400" dirty="0" smtClean="0">
                <a:solidFill>
                  <a:srgbClr val="FF0000"/>
                </a:solidFill>
              </a:rPr>
              <a:t>इजिप्तमधील नदीच्या </a:t>
            </a:r>
            <a:r>
              <a:rPr lang="hi-IN" sz="2400" dirty="0" smtClean="0">
                <a:solidFill>
                  <a:srgbClr val="FF0000"/>
                </a:solidFill>
              </a:rPr>
              <a:t>खो</a:t>
            </a:r>
            <a:r>
              <a:rPr lang="mr-IN" sz="2400" dirty="0" smtClean="0">
                <a:solidFill>
                  <a:srgbClr val="FF0000"/>
                </a:solidFill>
              </a:rPr>
              <a:t>रे, </a:t>
            </a:r>
            <a:r>
              <a:rPr lang="hi-IN" sz="2400" dirty="0" smtClean="0">
                <a:solidFill>
                  <a:srgbClr val="FF0000"/>
                </a:solidFill>
              </a:rPr>
              <a:t> </a:t>
            </a:r>
            <a:r>
              <a:rPr lang="hi-IN" sz="2400" dirty="0" smtClean="0">
                <a:solidFill>
                  <a:srgbClr val="FF0000"/>
                </a:solidFill>
              </a:rPr>
              <a:t>भारतातील गंगा नदीचे </a:t>
            </a:r>
            <a:r>
              <a:rPr lang="hi-IN" sz="2400" dirty="0" smtClean="0">
                <a:solidFill>
                  <a:srgbClr val="FF0000"/>
                </a:solidFill>
              </a:rPr>
              <a:t>खोरे</a:t>
            </a:r>
            <a:r>
              <a:rPr lang="mr-IN" sz="2400" dirty="0" smtClean="0">
                <a:solidFill>
                  <a:srgbClr val="FF0000"/>
                </a:solidFill>
              </a:rPr>
              <a:t>,</a:t>
            </a:r>
            <a:r>
              <a:rPr lang="hi-IN" sz="2400" dirty="0" smtClean="0">
                <a:solidFill>
                  <a:srgbClr val="FF0000"/>
                </a:solidFill>
              </a:rPr>
              <a:t> </a:t>
            </a:r>
            <a:r>
              <a:rPr lang="hi-IN" sz="2400" dirty="0" smtClean="0">
                <a:solidFill>
                  <a:srgbClr val="FF0000"/>
                </a:solidFill>
              </a:rPr>
              <a:t>पाकिस्तान मधील सिंधू नदीचे </a:t>
            </a:r>
            <a:r>
              <a:rPr lang="hi-IN" sz="2400" dirty="0" smtClean="0">
                <a:solidFill>
                  <a:srgbClr val="FF0000"/>
                </a:solidFill>
              </a:rPr>
              <a:t>खोरे</a:t>
            </a:r>
            <a:r>
              <a:rPr lang="mr-IN" sz="2400" dirty="0" smtClean="0">
                <a:solidFill>
                  <a:srgbClr val="FF0000"/>
                </a:solidFill>
              </a:rPr>
              <a:t>,</a:t>
            </a:r>
            <a:r>
              <a:rPr lang="hi-IN" sz="2400" dirty="0" smtClean="0">
                <a:solidFill>
                  <a:srgbClr val="FF0000"/>
                </a:solidFill>
              </a:rPr>
              <a:t> </a:t>
            </a:r>
            <a:r>
              <a:rPr lang="hi-IN" sz="2400" dirty="0" smtClean="0">
                <a:solidFill>
                  <a:srgbClr val="FF0000"/>
                </a:solidFill>
              </a:rPr>
              <a:t>चीनमधील </a:t>
            </a:r>
            <a:r>
              <a:rPr lang="hi-IN" sz="2400" dirty="0" smtClean="0">
                <a:solidFill>
                  <a:srgbClr val="FF0000"/>
                </a:solidFill>
              </a:rPr>
              <a:t>या</a:t>
            </a:r>
            <a:r>
              <a:rPr lang="mr-IN" sz="2400" dirty="0" smtClean="0">
                <a:solidFill>
                  <a:srgbClr val="FF0000"/>
                </a:solidFill>
              </a:rPr>
              <a:t>ँगसीकँग  </a:t>
            </a:r>
            <a:r>
              <a:rPr lang="hi-IN" sz="2400" dirty="0" smtClean="0">
                <a:solidFill>
                  <a:srgbClr val="FF0000"/>
                </a:solidFill>
              </a:rPr>
              <a:t> </a:t>
            </a:r>
            <a:r>
              <a:rPr lang="hi-IN" sz="2400" dirty="0" smtClean="0">
                <a:solidFill>
                  <a:srgbClr val="FF0000"/>
                </a:solidFill>
              </a:rPr>
              <a:t>नदीचे </a:t>
            </a:r>
            <a:r>
              <a:rPr lang="hi-IN" sz="2400" dirty="0" smtClean="0">
                <a:solidFill>
                  <a:srgbClr val="FF0000"/>
                </a:solidFill>
              </a:rPr>
              <a:t>खोरे</a:t>
            </a:r>
            <a:r>
              <a:rPr lang="mr-IN" sz="2400" dirty="0" smtClean="0">
                <a:solidFill>
                  <a:srgbClr val="FF0000"/>
                </a:solidFill>
              </a:rPr>
              <a:t>,</a:t>
            </a:r>
            <a:r>
              <a:rPr lang="hi-IN" sz="2400" dirty="0" smtClean="0">
                <a:solidFill>
                  <a:srgbClr val="FF0000"/>
                </a:solidFill>
              </a:rPr>
              <a:t> </a:t>
            </a:r>
            <a:r>
              <a:rPr lang="hi-IN" sz="2400" dirty="0" smtClean="0">
                <a:solidFill>
                  <a:srgbClr val="FF0000"/>
                </a:solidFill>
              </a:rPr>
              <a:t>म्यानमारमधील इरावती </a:t>
            </a:r>
            <a:r>
              <a:rPr lang="hi-IN" sz="2400" dirty="0" smtClean="0">
                <a:solidFill>
                  <a:srgbClr val="FF0000"/>
                </a:solidFill>
              </a:rPr>
              <a:t>नदीचे </a:t>
            </a:r>
            <a:r>
              <a:rPr lang="hi-IN" sz="2400" dirty="0" smtClean="0">
                <a:solidFill>
                  <a:srgbClr val="FF0000"/>
                </a:solidFill>
              </a:rPr>
              <a:t>खोरे</a:t>
            </a:r>
            <a:endParaRPr lang="en-US" sz="2400" dirty="0" smtClean="0">
              <a:solidFill>
                <a:srgbClr val="FF0000"/>
              </a:solidFill>
            </a:endParaRPr>
          </a:p>
          <a:p>
            <a:endParaRPr lang="en-US" dirty="0" smtClean="0"/>
          </a:p>
          <a:p>
            <a:pPr>
              <a:buFont typeface="Wingdings" pitchFamily="2" charset="2"/>
              <a:buChar cha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711" y="244444"/>
            <a:ext cx="11064089" cy="5932519"/>
          </a:xfrm>
        </p:spPr>
        <p:txBody>
          <a:bodyPr>
            <a:normAutofit fontScale="92500"/>
          </a:bodyPr>
          <a:lstStyle/>
          <a:p>
            <a:pPr>
              <a:lnSpc>
                <a:spcPct val="150000"/>
              </a:lnSpc>
            </a:pPr>
            <a:r>
              <a:rPr lang="hi-IN" sz="2400" dirty="0" smtClean="0"/>
              <a:t>सागर किनाऱ्यावरील सरोवरे तलाव जवळपास उद्योग केंद्रित होतात</a:t>
            </a:r>
            <a:endParaRPr lang="en-US" sz="2400" dirty="0" smtClean="0"/>
          </a:p>
          <a:p>
            <a:pPr>
              <a:lnSpc>
                <a:spcPct val="150000"/>
              </a:lnSpc>
            </a:pPr>
            <a:r>
              <a:rPr lang="hi-IN" sz="2400" dirty="0" smtClean="0"/>
              <a:t> वाळवंटी प्रदेशात </a:t>
            </a:r>
            <a:r>
              <a:rPr lang="en-US" sz="2400" dirty="0" err="1" smtClean="0"/>
              <a:t>मरू</a:t>
            </a:r>
            <a:r>
              <a:rPr lang="hi-IN" sz="2400" dirty="0" smtClean="0"/>
              <a:t>उद्यानाच्या जागीच मानवी वसाहती आढळतात </a:t>
            </a:r>
            <a:endParaRPr lang="en-US" sz="2400" dirty="0" smtClean="0"/>
          </a:p>
          <a:p>
            <a:pPr>
              <a:lnSpc>
                <a:spcPct val="150000"/>
              </a:lnSpc>
            </a:pPr>
            <a:r>
              <a:rPr lang="hi-IN" sz="2400" dirty="0" smtClean="0"/>
              <a:t>सर्वच नद्यांच्या खोऱ्यात दाट लोकवस्ती असते असे नाही </a:t>
            </a:r>
            <a:endParaRPr lang="en-US" sz="2400" dirty="0" smtClean="0"/>
          </a:p>
          <a:p>
            <a:pPr>
              <a:lnSpc>
                <a:spcPct val="150000"/>
              </a:lnSpc>
            </a:pPr>
            <a:r>
              <a:rPr lang="hi-IN" sz="2400" dirty="0" smtClean="0"/>
              <a:t>मात्र रोग हवामान असलेल्या प्रदेशातून वाहणाऱ्या ॲमेझॉन</a:t>
            </a:r>
            <a:r>
              <a:rPr lang="en-US" sz="2400" dirty="0" smtClean="0"/>
              <a:t> व </a:t>
            </a:r>
            <a:r>
              <a:rPr lang="en-US" sz="2400" dirty="0" err="1" smtClean="0"/>
              <a:t>कांगो</a:t>
            </a:r>
            <a:r>
              <a:rPr lang="en-US" sz="2400" dirty="0" smtClean="0"/>
              <a:t> </a:t>
            </a:r>
            <a:r>
              <a:rPr lang="hi-IN" sz="2400" dirty="0" smtClean="0"/>
              <a:t> नदीच्या खोऱ्यात प्रतिकूल परिस्थितीमुळे लोकसंख्या विरळ आहे</a:t>
            </a:r>
            <a:endParaRPr lang="en-US" sz="2400" dirty="0" smtClean="0"/>
          </a:p>
          <a:p>
            <a:pPr>
              <a:lnSpc>
                <a:spcPct val="150000"/>
              </a:lnSpc>
            </a:pPr>
            <a:r>
              <a:rPr lang="hi-IN" sz="2400" dirty="0" smtClean="0"/>
              <a:t> नद्यांचे पूर पात्र ब</a:t>
            </a:r>
            <a:r>
              <a:rPr lang="en-US" sz="2400" dirty="0" err="1" smtClean="0"/>
              <a:t>दल</a:t>
            </a:r>
            <a:r>
              <a:rPr lang="en-US" sz="2400" dirty="0" smtClean="0"/>
              <a:t> </a:t>
            </a:r>
            <a:r>
              <a:rPr lang="hi-IN" sz="2400" dirty="0" smtClean="0"/>
              <a:t> अ</a:t>
            </a:r>
            <a:r>
              <a:rPr lang="en-US" sz="2400" dirty="0" err="1" smtClean="0"/>
              <a:t>तिगाळ</a:t>
            </a:r>
            <a:r>
              <a:rPr lang="hi-IN" sz="2400" dirty="0" smtClean="0"/>
              <a:t> सिंचन यासारख्या </a:t>
            </a:r>
            <a:r>
              <a:rPr lang="en-US" sz="2400" dirty="0" smtClean="0"/>
              <a:t>घ</a:t>
            </a:r>
            <a:r>
              <a:rPr lang="hi-IN" sz="2400" dirty="0" smtClean="0"/>
              <a:t>ट</a:t>
            </a:r>
            <a:r>
              <a:rPr lang="en-US" sz="2400" dirty="0" err="1" smtClean="0"/>
              <a:t>ना</a:t>
            </a:r>
            <a:r>
              <a:rPr lang="hi-IN" sz="2400" dirty="0" smtClean="0"/>
              <a:t>मुळे काही नद्यांच्या खोऱ्यात लोकसंख्येचे स्थलांतर होते पूरप्रवण क्षेत्रात लोकसंख्या कमी होते</a:t>
            </a:r>
            <a:endParaRPr lang="en-US" sz="2400" dirty="0" smtClean="0"/>
          </a:p>
          <a:p>
            <a:pPr>
              <a:lnSpc>
                <a:spcPct val="150000"/>
              </a:lnSpc>
            </a:pPr>
            <a:r>
              <a:rPr lang="hi-IN" sz="2400" dirty="0" smtClean="0"/>
              <a:t> भारतात ब्रह्मसुत्रा</a:t>
            </a:r>
            <a:r>
              <a:rPr lang="en-US" sz="2400" dirty="0" smtClean="0"/>
              <a:t>,</a:t>
            </a:r>
            <a:r>
              <a:rPr lang="hi-IN" sz="2400" dirty="0" smtClean="0"/>
              <a:t> गंगा</a:t>
            </a:r>
            <a:r>
              <a:rPr lang="en-US" sz="2400" dirty="0" smtClean="0"/>
              <a:t>,</a:t>
            </a:r>
            <a:r>
              <a:rPr lang="hi-IN" sz="2400" dirty="0" smtClean="0"/>
              <a:t>यमुना</a:t>
            </a:r>
            <a:r>
              <a:rPr lang="en-US" sz="2400" dirty="0" smtClean="0"/>
              <a:t>,</a:t>
            </a:r>
            <a:r>
              <a:rPr lang="hi-IN" sz="2400" dirty="0" smtClean="0"/>
              <a:t> दामोदर</a:t>
            </a:r>
            <a:r>
              <a:rPr lang="en-US" sz="2400" dirty="0" smtClean="0"/>
              <a:t>,</a:t>
            </a:r>
            <a:r>
              <a:rPr lang="hi-IN" sz="2400" dirty="0" smtClean="0"/>
              <a:t> कोसी</a:t>
            </a:r>
            <a:r>
              <a:rPr lang="en-US" sz="2400" dirty="0" smtClean="0"/>
              <a:t>,</a:t>
            </a:r>
            <a:r>
              <a:rPr lang="hi-IN" sz="2400" dirty="0" smtClean="0"/>
              <a:t> गंडक घागरा नद्यांच्या पुरामुळे वित्त व जीवित हानी होते </a:t>
            </a:r>
            <a:endParaRPr lang="en-US" sz="2400" dirty="0" smtClean="0"/>
          </a:p>
          <a:p>
            <a:pPr>
              <a:lnSpc>
                <a:spcPct val="150000"/>
              </a:lnSpc>
            </a:pPr>
            <a:r>
              <a:rPr lang="en-US" sz="2400" dirty="0" err="1" smtClean="0"/>
              <a:t>दलदल</a:t>
            </a:r>
            <a:r>
              <a:rPr lang="en-US" sz="2400" dirty="0" smtClean="0"/>
              <a:t> व </a:t>
            </a:r>
            <a:r>
              <a:rPr lang="en-US" sz="2400" dirty="0" err="1" smtClean="0"/>
              <a:t>पाणथळ</a:t>
            </a:r>
            <a:r>
              <a:rPr lang="en-US" sz="2400" dirty="0" smtClean="0"/>
              <a:t> </a:t>
            </a:r>
            <a:r>
              <a:rPr lang="en-US" sz="2400" dirty="0" err="1" smtClean="0"/>
              <a:t>प्रदेश</a:t>
            </a:r>
            <a:r>
              <a:rPr lang="en-US" sz="2400" dirty="0" smtClean="0"/>
              <a:t> </a:t>
            </a:r>
            <a:r>
              <a:rPr lang="en-US" sz="2400" dirty="0" err="1" smtClean="0"/>
              <a:t>मानवी</a:t>
            </a:r>
            <a:r>
              <a:rPr lang="en-US" sz="2400" dirty="0" smtClean="0"/>
              <a:t> </a:t>
            </a:r>
            <a:r>
              <a:rPr lang="en-US" sz="2400" dirty="0" err="1" smtClean="0"/>
              <a:t>वसाहतीस</a:t>
            </a:r>
            <a:r>
              <a:rPr lang="en-US" sz="2400" dirty="0" smtClean="0"/>
              <a:t> </a:t>
            </a:r>
            <a:r>
              <a:rPr lang="en-US" sz="2400" dirty="0" err="1" smtClean="0"/>
              <a:t>अनुकूल</a:t>
            </a:r>
            <a:r>
              <a:rPr lang="en-US" sz="2400" dirty="0" smtClean="0"/>
              <a:t> </a:t>
            </a:r>
            <a:r>
              <a:rPr lang="en-US" sz="2400" dirty="0" err="1" smtClean="0"/>
              <a:t>नसतात</a:t>
            </a:r>
            <a:r>
              <a:rPr lang="en-US" sz="2400" dirty="0" smtClean="0"/>
              <a:t>.</a:t>
            </a:r>
            <a:r>
              <a:rPr lang="hi-IN" sz="2400" dirty="0" smtClean="0"/>
              <a:t>हॉलंडमध्ये कोरड्या क्षेत्रावरच लोकसंख्या केंद्रित झाली आहे </a:t>
            </a:r>
            <a:endParaRPr lang="en-US" sz="2400" dirty="0" smtClean="0"/>
          </a:p>
          <a:p>
            <a:pPr>
              <a:lnSpc>
                <a:spcPct val="150000"/>
              </a:lnSpc>
              <a:buNone/>
            </a:pP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75" y="365125"/>
            <a:ext cx="11642757" cy="784665"/>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mr-IN" sz="3200" b="1" dirty="0" smtClean="0">
                <a:solidFill>
                  <a:srgbClr val="FF0000"/>
                </a:solidFill>
                <a:latin typeface="Mangal"/>
              </a:rPr>
              <a:t>h) शिरकाव योग्य प्रदेश </a:t>
            </a:r>
            <a:endParaRPr lang="en-US" sz="3200" b="1" dirty="0">
              <a:solidFill>
                <a:srgbClr val="FF0000"/>
              </a:solidFill>
              <a:latin typeface="Mangal"/>
            </a:endParaRPr>
          </a:p>
        </p:txBody>
      </p:sp>
      <p:sp>
        <p:nvSpPr>
          <p:cNvPr id="3" name="Content Placeholder 2"/>
          <p:cNvSpPr>
            <a:spLocks noGrp="1"/>
          </p:cNvSpPr>
          <p:nvPr>
            <p:ph idx="1"/>
          </p:nvPr>
        </p:nvSpPr>
        <p:spPr>
          <a:xfrm>
            <a:off x="253496" y="1258432"/>
            <a:ext cx="11769505" cy="5459239"/>
          </a:xfrm>
        </p:spPr>
        <p:txBody>
          <a:bodyPr>
            <a:normAutofit/>
          </a:bodyPr>
          <a:lstStyle/>
          <a:p>
            <a:r>
              <a:rPr lang="mr-IN" dirty="0" smtClean="0"/>
              <a:t>मानवाला ज्या प्रदेशात सहजासहजी जाता येते तेथे अनुकूल परिस्थिती असेल तर मानव वस्ती </a:t>
            </a:r>
            <a:r>
              <a:rPr lang="mr-IN" dirty="0" smtClean="0"/>
              <a:t>करतो.</a:t>
            </a:r>
          </a:p>
          <a:p>
            <a:endParaRPr lang="mr-IN" dirty="0" smtClean="0"/>
          </a:p>
          <a:p>
            <a:r>
              <a:rPr lang="mr-IN" dirty="0" smtClean="0"/>
              <a:t> </a:t>
            </a:r>
            <a:r>
              <a:rPr lang="mr-IN" dirty="0" smtClean="0"/>
              <a:t>आर्य लोक भारतात </a:t>
            </a:r>
            <a:r>
              <a:rPr lang="mr-IN" dirty="0" smtClean="0"/>
              <a:t>सुगम </a:t>
            </a:r>
            <a:r>
              <a:rPr lang="mr-IN" dirty="0" smtClean="0"/>
              <a:t>प्रदेश व सात सर्वप्रथम पसंत केला मात्र डोंगरावरच्या क्षेत्राचा विचार केला नाही </a:t>
            </a:r>
            <a:endParaRPr lang="mr-IN" dirty="0" smtClean="0"/>
          </a:p>
          <a:p>
            <a:endParaRPr lang="mr-IN" dirty="0" smtClean="0"/>
          </a:p>
          <a:p>
            <a:r>
              <a:rPr lang="mr-IN" dirty="0" smtClean="0"/>
              <a:t>युरोपियन लोकांनी-आशिया </a:t>
            </a:r>
            <a:r>
              <a:rPr lang="mr-IN" dirty="0" smtClean="0"/>
              <a:t>आणि आफ्रिकेतील देशात बंदरांच्या ठिकाणी आपल्या वसाहती स्थापन केल्या </a:t>
            </a:r>
            <a:endParaRPr lang="mr-IN" dirty="0" smtClean="0"/>
          </a:p>
          <a:p>
            <a:endParaRPr lang="mr-IN" dirty="0" smtClean="0"/>
          </a:p>
          <a:p>
            <a:r>
              <a:rPr lang="mr-IN" dirty="0" smtClean="0"/>
              <a:t> </a:t>
            </a:r>
            <a:r>
              <a:rPr lang="mr-IN" dirty="0" smtClean="0"/>
              <a:t>उत्तर अमेरिकेत युरोपियन </a:t>
            </a:r>
            <a:r>
              <a:rPr lang="mr-IN" dirty="0" smtClean="0"/>
              <a:t>गेल्यावर </a:t>
            </a:r>
            <a:r>
              <a:rPr lang="mr-IN" dirty="0" smtClean="0"/>
              <a:t>प्रथम त्यांनी पूर्व किनारपट्टी वर आपल्या वसाहती स्थापन केल्या</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75" y="365125"/>
            <a:ext cx="11942859" cy="1325563"/>
          </a:xfrm>
        </p:spPr>
        <p:style>
          <a:lnRef idx="1">
            <a:schemeClr val="accent6"/>
          </a:lnRef>
          <a:fillRef idx="1001">
            <a:schemeClr val="lt2"/>
          </a:fillRef>
          <a:effectRef idx="1">
            <a:schemeClr val="accent6"/>
          </a:effectRef>
          <a:fontRef idx="minor">
            <a:schemeClr val="dk1"/>
          </a:fontRef>
        </p:style>
        <p:txBody>
          <a:bodyPr>
            <a:normAutofit fontScale="90000"/>
          </a:bodyPr>
          <a:lstStyle/>
          <a:p>
            <a:pPr marL="0" indent="0" algn="ctr"/>
            <a:r>
              <a:rPr lang="en-IN" sz="3600" b="1" dirty="0" smtClean="0">
                <a:solidFill>
                  <a:srgbClr val="FF0000"/>
                </a:solidFill>
              </a:rPr>
              <a:t/>
            </a:r>
            <a:br>
              <a:rPr lang="en-IN" sz="3600" b="1" dirty="0" smtClean="0">
                <a:solidFill>
                  <a:srgbClr val="FF0000"/>
                </a:solidFill>
              </a:rPr>
            </a:br>
            <a:r>
              <a:rPr lang="en-IN" sz="3600" b="1" dirty="0" smtClean="0">
                <a:solidFill>
                  <a:srgbClr val="FF0000"/>
                </a:solidFill>
              </a:rPr>
              <a:t>1.1 </a:t>
            </a:r>
            <a:r>
              <a:rPr lang="mr-IN" sz="3600" b="1" dirty="0" smtClean="0">
                <a:solidFill>
                  <a:srgbClr val="FF0000"/>
                </a:solidFill>
              </a:rPr>
              <a:t>लोकसंख्येच्या वितरणावर परिणाम करणारे घटक </a:t>
            </a:r>
            <a:r>
              <a:rPr lang="en-IN" sz="3600" b="1" dirty="0" smtClean="0">
                <a:solidFill>
                  <a:srgbClr val="FF0000"/>
                </a:solidFill>
              </a:rPr>
              <a:t/>
            </a:r>
            <a:br>
              <a:rPr lang="en-IN" sz="3600" b="1" dirty="0" smtClean="0">
                <a:solidFill>
                  <a:srgbClr val="FF0000"/>
                </a:solidFill>
              </a:rPr>
            </a:br>
            <a:r>
              <a:rPr lang="en-IN" sz="3600" b="1" dirty="0" smtClean="0">
                <a:solidFill>
                  <a:srgbClr val="FF0000"/>
                </a:solidFill>
              </a:rPr>
              <a:t>      </a:t>
            </a:r>
            <a:r>
              <a:rPr lang="en-US" sz="3600" b="1" dirty="0" smtClean="0">
                <a:solidFill>
                  <a:srgbClr val="00B0F0"/>
                </a:solidFill>
              </a:rPr>
              <a:t>(</a:t>
            </a:r>
            <a:r>
              <a:rPr lang="mr-IN" sz="3600" b="1" dirty="0" smtClean="0">
                <a:solidFill>
                  <a:srgbClr val="00B0F0"/>
                </a:solidFill>
              </a:rPr>
              <a:t>Factors affecting </a:t>
            </a:r>
            <a:r>
              <a:rPr lang="en-US" sz="3600" b="1" dirty="0" smtClean="0">
                <a:solidFill>
                  <a:srgbClr val="00B0F0"/>
                </a:solidFill>
              </a:rPr>
              <a:t>on distribution  of World Population)</a:t>
            </a:r>
            <a:r>
              <a:rPr lang="en-US" dirty="0" smtClean="0">
                <a:solidFill>
                  <a:srgbClr val="00B0F0"/>
                </a:solidFill>
              </a:rPr>
              <a:t/>
            </a:r>
            <a:br>
              <a:rPr lang="en-US" dirty="0" smtClean="0">
                <a:solidFill>
                  <a:srgbClr val="00B0F0"/>
                </a:solidFill>
              </a:rPr>
            </a:br>
            <a:endParaRPr lang="en-US" dirty="0">
              <a:solidFill>
                <a:srgbClr val="00B0F0"/>
              </a:solidFill>
            </a:endParaRPr>
          </a:p>
        </p:txBody>
      </p:sp>
      <p:sp>
        <p:nvSpPr>
          <p:cNvPr id="3" name="Content Placeholder 2"/>
          <p:cNvSpPr>
            <a:spLocks noGrp="1"/>
          </p:cNvSpPr>
          <p:nvPr>
            <p:ph idx="1"/>
          </p:nvPr>
        </p:nvSpPr>
        <p:spPr>
          <a:xfrm>
            <a:off x="174929" y="1709530"/>
            <a:ext cx="11919005" cy="4969566"/>
          </a:xfrm>
        </p:spPr>
        <p:txBody>
          <a:bodyPr>
            <a:normAutofit/>
          </a:bodyPr>
          <a:lstStyle/>
          <a:p>
            <a:pPr marL="0" indent="0">
              <a:buNone/>
            </a:pPr>
            <a:r>
              <a:rPr lang="mr-IN" b="1" dirty="0" smtClean="0">
                <a:solidFill>
                  <a:srgbClr val="FF0000"/>
                </a:solidFill>
              </a:rPr>
              <a:t>प्रस्तावना (</a:t>
            </a:r>
            <a:r>
              <a:rPr lang="en-US" b="1" dirty="0" smtClean="0">
                <a:solidFill>
                  <a:srgbClr val="FF0000"/>
                </a:solidFill>
              </a:rPr>
              <a:t>Introduction):</a:t>
            </a:r>
          </a:p>
          <a:p>
            <a:pPr algn="just">
              <a:buFont typeface="Wingdings" panose="05000000000000000000" pitchFamily="2" charset="2"/>
              <a:buChar char="§"/>
            </a:pPr>
            <a:r>
              <a:rPr lang="mr-IN" sz="2400" dirty="0" smtClean="0"/>
              <a:t>भूगोलशास्त्रात लोकसंख्येचे वितरण आणि घनता यांचा अभ्यास हा मुलभूत आणि अत्यावश्यक आहे</a:t>
            </a:r>
          </a:p>
          <a:p>
            <a:pPr algn="just">
              <a:buFont typeface="Wingdings" panose="05000000000000000000" pitchFamily="2" charset="2"/>
              <a:buChar char="§"/>
            </a:pPr>
            <a:r>
              <a:rPr lang="mr-IN" sz="2400" dirty="0" smtClean="0"/>
              <a:t>लोकसंख्येचे वितरण आणि घनता यावरच लोकसंख्येची इतर वैशिष्टे अवलंबून असतात.</a:t>
            </a:r>
          </a:p>
          <a:p>
            <a:pPr algn="just">
              <a:buFont typeface="Wingdings" panose="05000000000000000000" pitchFamily="2" charset="2"/>
              <a:buChar char="§"/>
            </a:pPr>
            <a:r>
              <a:rPr lang="mr-IN" sz="2400" dirty="0" smtClean="0"/>
              <a:t>लोकसंख्येचे वितरण म्हणजे केवळ लोकसंख्येची विभागणी नसून विविध भौगोलिक </a:t>
            </a:r>
          </a:p>
          <a:p>
            <a:pPr marL="0" indent="0" algn="just">
              <a:buNone/>
            </a:pPr>
            <a:r>
              <a:rPr lang="mr-IN" sz="2400" dirty="0" smtClean="0"/>
              <a:t>  घटकांचा एकत्रित परिणाम होऊन झालेली ती एक क्रिया आहे.</a:t>
            </a:r>
          </a:p>
          <a:p>
            <a:pPr algn="just">
              <a:buFont typeface="Wingdings" panose="05000000000000000000" pitchFamily="2" charset="2"/>
              <a:buChar char="§"/>
            </a:pPr>
            <a:r>
              <a:rPr lang="mr-IN" sz="2400" dirty="0" smtClean="0"/>
              <a:t>भूगोलात कित्येकवेळा वितरण आणि घनता हे एकत्रित अर्थाने वापरतात परंतु हे दोन्ही वेगळ्या अर्थाचे शब्द आहेत. </a:t>
            </a:r>
          </a:p>
          <a:p>
            <a:pPr>
              <a:buFont typeface="Wingdings" panose="05000000000000000000" pitchFamily="2" charset="2"/>
              <a:buChar char="v"/>
            </a:pPr>
            <a:r>
              <a:rPr lang="mr-IN" sz="2400" dirty="0" smtClean="0">
                <a:solidFill>
                  <a:srgbClr val="FF0000"/>
                </a:solidFill>
              </a:rPr>
              <a:t>लोकसंख्येची पृथीवर ज्या पद्धतीने वाटणी किंवा विभागणी झाली आहे त्यास </a:t>
            </a:r>
          </a:p>
          <a:p>
            <a:pPr marL="0" indent="0">
              <a:buNone/>
            </a:pPr>
            <a:r>
              <a:rPr lang="mr-IN" sz="2400" dirty="0" smtClean="0">
                <a:solidFill>
                  <a:srgbClr val="FF0000"/>
                </a:solidFill>
              </a:rPr>
              <a:t>  लोकसंख्येचे वितरण असे म्हणतात.</a:t>
            </a:r>
          </a:p>
          <a:p>
            <a:pPr>
              <a:buFont typeface="Wingdings" panose="05000000000000000000" pitchFamily="2" charset="2"/>
              <a:buChar char="v"/>
            </a:pPr>
            <a:r>
              <a:rPr lang="mr-IN" sz="2400" dirty="0" smtClean="0">
                <a:solidFill>
                  <a:srgbClr val="FF0000"/>
                </a:solidFill>
              </a:rPr>
              <a:t> </a:t>
            </a:r>
            <a:r>
              <a:rPr lang="mr-IN" sz="2400" dirty="0" smtClean="0">
                <a:solidFill>
                  <a:srgbClr val="00B0F0"/>
                </a:solidFill>
              </a:rPr>
              <a:t>घनता म्हणजे लोकसंख्या आणि क्षेत्रफळ या दोन्हीचे गुणोत्तर असते.</a:t>
            </a:r>
            <a:endParaRPr lang="en-IN" sz="2400" dirty="0" smtClean="0">
              <a:solidFill>
                <a:srgbClr val="00B0F0"/>
              </a:solidFill>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16" y="365125"/>
            <a:ext cx="11778558" cy="1325563"/>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mr-IN" sz="3200" b="1" dirty="0" smtClean="0">
                <a:solidFill>
                  <a:srgbClr val="FF0000"/>
                </a:solidFill>
                <a:latin typeface="Mangal"/>
              </a:rPr>
              <a:t>i) समुद्र सपाटीपासून उंचीचे प्रदेश </a:t>
            </a:r>
            <a:endParaRPr lang="en-US" sz="3200" b="1" dirty="0">
              <a:solidFill>
                <a:srgbClr val="FF0000"/>
              </a:solidFill>
              <a:latin typeface="Mangal"/>
            </a:endParaRPr>
          </a:p>
        </p:txBody>
      </p:sp>
      <p:sp>
        <p:nvSpPr>
          <p:cNvPr id="3" name="Content Placeholder 2"/>
          <p:cNvSpPr>
            <a:spLocks noGrp="1"/>
          </p:cNvSpPr>
          <p:nvPr>
            <p:ph idx="1"/>
          </p:nvPr>
        </p:nvSpPr>
        <p:spPr>
          <a:xfrm>
            <a:off x="199175" y="1825625"/>
            <a:ext cx="11706131" cy="4351338"/>
          </a:xfrm>
        </p:spPr>
        <p:txBody>
          <a:bodyPr>
            <a:normAutofit fontScale="77500" lnSpcReduction="20000"/>
          </a:bodyPr>
          <a:lstStyle/>
          <a:p>
            <a:pPr>
              <a:lnSpc>
                <a:spcPct val="160000"/>
              </a:lnSpc>
            </a:pPr>
            <a:r>
              <a:rPr lang="hi-IN" sz="2600" dirty="0" smtClean="0"/>
              <a:t>समुद्रसपाटीपासून जास्त उंचीचे प्रदेश</a:t>
            </a:r>
            <a:r>
              <a:rPr lang="en-US" sz="2600" dirty="0" smtClean="0"/>
              <a:t>-</a:t>
            </a:r>
            <a:r>
              <a:rPr lang="hi-IN" sz="2600" dirty="0" smtClean="0"/>
              <a:t> थंड असतात</a:t>
            </a:r>
            <a:endParaRPr lang="en-US" sz="2600" dirty="0" smtClean="0"/>
          </a:p>
          <a:p>
            <a:pPr>
              <a:lnSpc>
                <a:spcPct val="160000"/>
              </a:lnSpc>
            </a:pPr>
            <a:r>
              <a:rPr lang="hi-IN" sz="2600" dirty="0" smtClean="0"/>
              <a:t> उष्ण कटिबंधात हवामान उष्ण असते </a:t>
            </a:r>
            <a:r>
              <a:rPr lang="en-US" sz="2600" dirty="0" smtClean="0"/>
              <a:t>-</a:t>
            </a:r>
            <a:r>
              <a:rPr lang="hi-IN" sz="2600" dirty="0" smtClean="0"/>
              <a:t>उन्हाळा प्रकार असतो यामुळे </a:t>
            </a:r>
            <a:r>
              <a:rPr lang="en-US" sz="2600" dirty="0" err="1" smtClean="0"/>
              <a:t>उष्ण</a:t>
            </a:r>
            <a:r>
              <a:rPr lang="en-US" sz="2600" dirty="0" smtClean="0"/>
              <a:t> </a:t>
            </a:r>
            <a:r>
              <a:rPr lang="hi-IN" sz="2600" dirty="0" smtClean="0"/>
              <a:t> कटिबंधात अधिक उंचीच्या भागावर असलेल्या सो</a:t>
            </a:r>
            <a:r>
              <a:rPr lang="en-US" sz="2600" dirty="0" err="1" smtClean="0"/>
              <a:t>म्य</a:t>
            </a:r>
            <a:r>
              <a:rPr lang="en-US" sz="2600" dirty="0" smtClean="0"/>
              <a:t> </a:t>
            </a:r>
            <a:r>
              <a:rPr lang="en-US" sz="2600" dirty="0" err="1" smtClean="0"/>
              <a:t>आल्हाददायक</a:t>
            </a:r>
            <a:r>
              <a:rPr lang="en-US" sz="2600" dirty="0" smtClean="0"/>
              <a:t> </a:t>
            </a:r>
            <a:r>
              <a:rPr lang="hi-IN" sz="2600" dirty="0" smtClean="0"/>
              <a:t> हवामानामुळे लोक प्रथम वसाहती स्थापन करतात</a:t>
            </a:r>
            <a:endParaRPr lang="en-US" sz="2600" dirty="0" smtClean="0"/>
          </a:p>
          <a:p>
            <a:pPr>
              <a:lnSpc>
                <a:spcPct val="160000"/>
              </a:lnSpc>
            </a:pPr>
            <a:r>
              <a:rPr lang="hi-IN" sz="2600" dirty="0" smtClean="0"/>
              <a:t> आफ्रिकेतील केनिया या देशातून विषुववृत्त जाते परंतु हा देश समुद्रसपाटीपासून उंच व पठारी असल्याने हवामान थंड आहे येथे लोकसंख्या घनता आणि विषुववृत्तीय प्रदेशात पेक्षा जास्त आहे </a:t>
            </a:r>
            <a:endParaRPr lang="en-US" sz="2600" dirty="0" smtClean="0"/>
          </a:p>
          <a:p>
            <a:pPr>
              <a:lnSpc>
                <a:spcPct val="160000"/>
              </a:lnSpc>
            </a:pPr>
            <a:r>
              <a:rPr lang="hi-IN" sz="2600" dirty="0" smtClean="0"/>
              <a:t>थंड हवेच्या ठिकाणी पर्यटन व स्वास्थ केंद्रांची निर्मिती होते </a:t>
            </a:r>
            <a:endParaRPr lang="en-US" sz="2600" dirty="0" smtClean="0"/>
          </a:p>
          <a:p>
            <a:pPr>
              <a:lnSpc>
                <a:spcPct val="160000"/>
              </a:lnSpc>
            </a:pPr>
            <a:r>
              <a:rPr lang="hi-IN" sz="2600" dirty="0" smtClean="0"/>
              <a:t>उन्हाळ्याच्या ठिकाण लोकसंख्या वाढते</a:t>
            </a:r>
            <a:endParaRPr lang="en-US" sz="2600" dirty="0" smtClean="0"/>
          </a:p>
          <a:p>
            <a:pPr>
              <a:lnSpc>
                <a:spcPct val="160000"/>
              </a:lnSpc>
            </a:pPr>
            <a:r>
              <a:rPr lang="en-US" sz="2600" dirty="0" err="1" smtClean="0"/>
              <a:t>उदा</a:t>
            </a:r>
            <a:r>
              <a:rPr lang="en-US" sz="2600" dirty="0" smtClean="0"/>
              <a:t>.</a:t>
            </a:r>
            <a:r>
              <a:rPr lang="hi-IN" sz="2600" dirty="0" smtClean="0"/>
              <a:t> सिमला मसूरी महाबळेश्वर ही थंड हवेची ठिकाणे आज पर्यटन केंद्र म्हणून प्रसिद्ध झालेली आहेत</a:t>
            </a:r>
            <a:endParaRPr lang="en-US" sz="26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F3B8FB-E63B-479F-8251-95B423A255EF}"/>
              </a:ext>
            </a:extLst>
          </p:cNvPr>
          <p:cNvSpPr>
            <a:spLocks noGrp="1"/>
          </p:cNvSpPr>
          <p:nvPr>
            <p:ph idx="1"/>
          </p:nvPr>
        </p:nvSpPr>
        <p:spPr>
          <a:xfrm>
            <a:off x="202302" y="890124"/>
            <a:ext cx="11806280" cy="5839150"/>
          </a:xfrm>
        </p:spPr>
        <p:txBody>
          <a:bodyPr>
            <a:normAutofit/>
          </a:bodyPr>
          <a:lstStyle/>
          <a:p>
            <a:pPr marL="0" indent="0">
              <a:buNone/>
            </a:pPr>
            <a:r>
              <a:rPr lang="mr-IN" sz="2400" dirty="0" smtClean="0"/>
              <a:t>                  </a:t>
            </a:r>
          </a:p>
          <a:p>
            <a:pPr marL="0" indent="0">
              <a:buNone/>
            </a:pPr>
            <a:r>
              <a:rPr lang="mr-IN" sz="2400" b="1" dirty="0" smtClean="0">
                <a:solidFill>
                  <a:srgbClr val="FF0000"/>
                </a:solidFill>
              </a:rPr>
              <a:t>लोकसंख्येच्या </a:t>
            </a:r>
            <a:r>
              <a:rPr lang="mr-IN" sz="2400" b="1" dirty="0">
                <a:solidFill>
                  <a:srgbClr val="FF0000"/>
                </a:solidFill>
              </a:rPr>
              <a:t>वितरणावर परिणाम करणारे घटक</a:t>
            </a:r>
            <a:r>
              <a:rPr lang="en-US" sz="2400" b="1" dirty="0">
                <a:solidFill>
                  <a:srgbClr val="FF0000"/>
                </a:solidFill>
              </a:rPr>
              <a:t>                                                                                                </a:t>
            </a:r>
            <a:r>
              <a:rPr lang="mr-IN" sz="2400" b="1" dirty="0">
                <a:solidFill>
                  <a:srgbClr val="FF0000"/>
                </a:solidFill>
              </a:rPr>
              <a:t>        </a:t>
            </a:r>
          </a:p>
          <a:p>
            <a:pPr marL="0" indent="0">
              <a:lnSpc>
                <a:spcPct val="150000"/>
              </a:lnSpc>
              <a:buNone/>
            </a:pPr>
            <a:r>
              <a:rPr lang="mr-IN" sz="2400" dirty="0">
                <a:solidFill>
                  <a:srgbClr val="FF0000"/>
                </a:solidFill>
              </a:rPr>
              <a:t>        </a:t>
            </a:r>
            <a:r>
              <a:rPr lang="en-US" sz="2400" dirty="0">
                <a:solidFill>
                  <a:srgbClr val="00B0F0"/>
                </a:solidFill>
              </a:rPr>
              <a:t>1)  </a:t>
            </a:r>
            <a:r>
              <a:rPr lang="mr-IN" sz="2400" dirty="0">
                <a:solidFill>
                  <a:srgbClr val="00B0F0"/>
                </a:solidFill>
              </a:rPr>
              <a:t>भौगोलिक</a:t>
            </a:r>
            <a:r>
              <a:rPr lang="en-US" sz="2400" dirty="0">
                <a:solidFill>
                  <a:srgbClr val="00B0F0"/>
                </a:solidFill>
              </a:rPr>
              <a:t> /</a:t>
            </a:r>
            <a:r>
              <a:rPr lang="mr-IN" sz="2400" dirty="0">
                <a:solidFill>
                  <a:srgbClr val="00B0F0"/>
                </a:solidFill>
              </a:rPr>
              <a:t> प्राकृतिक / नैसर्गिक घटक  (</a:t>
            </a:r>
            <a:r>
              <a:rPr lang="en-US" sz="2400" dirty="0">
                <a:solidFill>
                  <a:srgbClr val="00B0F0"/>
                </a:solidFill>
              </a:rPr>
              <a:t>Geographical /Physical/Natural factors)</a:t>
            </a:r>
            <a:r>
              <a:rPr lang="mr-IN" sz="2400" dirty="0">
                <a:solidFill>
                  <a:srgbClr val="00B0F0"/>
                </a:solidFill>
              </a:rPr>
              <a:t>  </a:t>
            </a:r>
          </a:p>
          <a:p>
            <a:pPr marL="0" indent="0">
              <a:lnSpc>
                <a:spcPct val="150000"/>
              </a:lnSpc>
              <a:buNone/>
            </a:pPr>
            <a:r>
              <a:rPr lang="mr-IN" sz="2400" dirty="0">
                <a:solidFill>
                  <a:srgbClr val="00B0F0"/>
                </a:solidFill>
              </a:rPr>
              <a:t>        </a:t>
            </a:r>
            <a:r>
              <a:rPr lang="en-US" sz="2400" dirty="0">
                <a:solidFill>
                  <a:srgbClr val="00B0F0"/>
                </a:solidFill>
              </a:rPr>
              <a:t>2)  </a:t>
            </a:r>
            <a:r>
              <a:rPr lang="mr-IN" sz="2400" dirty="0">
                <a:solidFill>
                  <a:srgbClr val="00B0F0"/>
                </a:solidFill>
              </a:rPr>
              <a:t>आर्थिक व सांस्कृतिक घटक  </a:t>
            </a:r>
            <a:r>
              <a:rPr lang="en-US" sz="2400" dirty="0">
                <a:solidFill>
                  <a:srgbClr val="00B0F0"/>
                </a:solidFill>
              </a:rPr>
              <a:t>(Economic &amp; Cultural factors)</a:t>
            </a:r>
            <a:endParaRPr lang="mr-IN" sz="2400" dirty="0">
              <a:solidFill>
                <a:srgbClr val="00B0F0"/>
              </a:solidFill>
            </a:endParaRPr>
          </a:p>
          <a:p>
            <a:pPr marL="0" indent="0">
              <a:lnSpc>
                <a:spcPct val="150000"/>
              </a:lnSpc>
              <a:buNone/>
            </a:pPr>
            <a:r>
              <a:rPr lang="mr-IN" sz="2400" dirty="0">
                <a:solidFill>
                  <a:srgbClr val="00B0F0"/>
                </a:solidFill>
              </a:rPr>
              <a:t>        </a:t>
            </a:r>
            <a:r>
              <a:rPr lang="en-US" sz="2400" dirty="0">
                <a:solidFill>
                  <a:srgbClr val="00B0F0"/>
                </a:solidFill>
              </a:rPr>
              <a:t>3)  </a:t>
            </a:r>
            <a:r>
              <a:rPr lang="mr-IN" sz="2400" dirty="0">
                <a:solidFill>
                  <a:srgbClr val="00B0F0"/>
                </a:solidFill>
              </a:rPr>
              <a:t>ऐतिहासीक घटक</a:t>
            </a:r>
            <a:r>
              <a:rPr lang="en-US" sz="2400" dirty="0">
                <a:solidFill>
                  <a:srgbClr val="00B0F0"/>
                </a:solidFill>
              </a:rPr>
              <a:t> (Historical Factors)</a:t>
            </a:r>
            <a:endParaRPr lang="mr-IN" sz="2400" dirty="0">
              <a:solidFill>
                <a:srgbClr val="00B0F0"/>
              </a:solidFill>
            </a:endParaRPr>
          </a:p>
          <a:p>
            <a:pPr marL="0" indent="0">
              <a:lnSpc>
                <a:spcPct val="150000"/>
              </a:lnSpc>
              <a:buNone/>
            </a:pPr>
            <a:r>
              <a:rPr lang="mr-IN" sz="2400" dirty="0">
                <a:solidFill>
                  <a:srgbClr val="00B0F0"/>
                </a:solidFill>
              </a:rPr>
              <a:t>        </a:t>
            </a:r>
            <a:r>
              <a:rPr lang="en-US" sz="2400" dirty="0">
                <a:solidFill>
                  <a:srgbClr val="00B0F0"/>
                </a:solidFill>
              </a:rPr>
              <a:t>4)  </a:t>
            </a:r>
            <a:r>
              <a:rPr lang="mr-IN" sz="2400" dirty="0">
                <a:solidFill>
                  <a:srgbClr val="00B0F0"/>
                </a:solidFill>
              </a:rPr>
              <a:t>राजकीय घटक</a:t>
            </a:r>
            <a:r>
              <a:rPr lang="en-US" sz="2400" dirty="0">
                <a:solidFill>
                  <a:srgbClr val="00B0F0"/>
                </a:solidFill>
              </a:rPr>
              <a:t> (Political Factors)</a:t>
            </a:r>
            <a:endParaRPr lang="mr-IN" sz="2400" dirty="0">
              <a:solidFill>
                <a:srgbClr val="00B0F0"/>
              </a:solidFill>
            </a:endParaRPr>
          </a:p>
          <a:p>
            <a:pPr marL="0" indent="0">
              <a:lnSpc>
                <a:spcPct val="150000"/>
              </a:lnSpc>
              <a:buNone/>
            </a:pPr>
            <a:r>
              <a:rPr lang="mr-IN" sz="2400" dirty="0">
                <a:solidFill>
                  <a:srgbClr val="00B0F0"/>
                </a:solidFill>
              </a:rPr>
              <a:t>        </a:t>
            </a:r>
            <a:r>
              <a:rPr lang="en-US" sz="2400" dirty="0">
                <a:solidFill>
                  <a:srgbClr val="00B0F0"/>
                </a:solidFill>
              </a:rPr>
              <a:t>5)  </a:t>
            </a:r>
            <a:r>
              <a:rPr lang="mr-IN" sz="2400" dirty="0">
                <a:solidFill>
                  <a:srgbClr val="00B0F0"/>
                </a:solidFill>
              </a:rPr>
              <a:t>धार्मिक घटक</a:t>
            </a:r>
            <a:r>
              <a:rPr lang="en-US" sz="2400" dirty="0">
                <a:solidFill>
                  <a:srgbClr val="00B0F0"/>
                </a:solidFill>
              </a:rPr>
              <a:t> (Religious Factors)</a:t>
            </a:r>
            <a:endParaRPr lang="mr-IN" sz="2400" dirty="0">
              <a:solidFill>
                <a:srgbClr val="00B0F0"/>
              </a:solidFill>
            </a:endParaRPr>
          </a:p>
          <a:p>
            <a:pPr marL="0" indent="0">
              <a:lnSpc>
                <a:spcPct val="150000"/>
              </a:lnSpc>
              <a:buNone/>
            </a:pPr>
            <a:r>
              <a:rPr lang="mr-IN" sz="2400" dirty="0">
                <a:solidFill>
                  <a:srgbClr val="00B0F0"/>
                </a:solidFill>
              </a:rPr>
              <a:t>        </a:t>
            </a:r>
            <a:r>
              <a:rPr lang="en-US" sz="2400" dirty="0">
                <a:solidFill>
                  <a:srgbClr val="00B0F0"/>
                </a:solidFill>
              </a:rPr>
              <a:t>6)  </a:t>
            </a:r>
            <a:r>
              <a:rPr lang="mr-IN" sz="2400" dirty="0">
                <a:solidFill>
                  <a:srgbClr val="00B0F0"/>
                </a:solidFill>
              </a:rPr>
              <a:t>जैविक घटक</a:t>
            </a:r>
            <a:r>
              <a:rPr lang="en-US" sz="2400" dirty="0">
                <a:solidFill>
                  <a:srgbClr val="00B0F0"/>
                </a:solidFill>
              </a:rPr>
              <a:t> (Biological or Biotic Factors)</a:t>
            </a:r>
            <a:endParaRPr lang="mr-IN" sz="2400" dirty="0">
              <a:solidFill>
                <a:srgbClr val="00B0F0"/>
              </a:solidFill>
            </a:endParaRPr>
          </a:p>
          <a:p>
            <a:pPr marL="0" indent="0">
              <a:lnSpc>
                <a:spcPct val="150000"/>
              </a:lnSpc>
              <a:buNone/>
            </a:pPr>
            <a:r>
              <a:rPr lang="mr-IN" sz="2400" dirty="0">
                <a:solidFill>
                  <a:srgbClr val="00B0F0"/>
                </a:solidFill>
              </a:rPr>
              <a:t>        </a:t>
            </a:r>
            <a:r>
              <a:rPr lang="en-US" sz="2400" dirty="0">
                <a:solidFill>
                  <a:srgbClr val="00B0F0"/>
                </a:solidFill>
              </a:rPr>
              <a:t>7)  </a:t>
            </a:r>
            <a:r>
              <a:rPr lang="mr-IN" sz="2400" dirty="0">
                <a:solidFill>
                  <a:srgbClr val="00B0F0"/>
                </a:solidFill>
              </a:rPr>
              <a:t>लोकसंख्या शास्त्रीय घटक</a:t>
            </a:r>
            <a:r>
              <a:rPr lang="en-US" sz="2400" dirty="0">
                <a:solidFill>
                  <a:srgbClr val="00B0F0"/>
                </a:solidFill>
              </a:rPr>
              <a:t> (Demographic Factors)</a:t>
            </a:r>
            <a:endParaRPr lang="mr-IN" sz="2400" dirty="0">
              <a:solidFill>
                <a:srgbClr val="00B0F0"/>
              </a:solidFill>
            </a:endParaRPr>
          </a:p>
          <a:p>
            <a:pPr marL="0" indent="0">
              <a:buNone/>
            </a:pPr>
            <a:endParaRPr lang="en-IN" sz="2400" dirty="0"/>
          </a:p>
        </p:txBody>
      </p:sp>
      <p:sp>
        <p:nvSpPr>
          <p:cNvPr id="4" name="TextBox 3"/>
          <p:cNvSpPr txBox="1"/>
          <p:nvPr/>
        </p:nvSpPr>
        <p:spPr>
          <a:xfrm>
            <a:off x="169933" y="299405"/>
            <a:ext cx="1184673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mr-IN" sz="3200" b="1" dirty="0" smtClean="0">
                <a:solidFill>
                  <a:srgbClr val="FF0000"/>
                </a:solidFill>
              </a:rPr>
              <a:t>लोकसंख्येच्या वितरणावर परिणाम करणारे घटकांचे वर्गीकरण</a:t>
            </a:r>
            <a:endParaRPr lang="mr-IN" sz="3200" b="1" dirty="0">
              <a:solidFill>
                <a:srgbClr val="FF0000"/>
              </a:solidFill>
            </a:endParaRPr>
          </a:p>
        </p:txBody>
      </p:sp>
    </p:spTree>
    <p:extLst>
      <p:ext uri="{BB962C8B-B14F-4D97-AF65-F5344CB8AC3E}">
        <p14:creationId xmlns:p14="http://schemas.microsoft.com/office/powerpoint/2010/main" xmlns="" val="3365184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LUNKHE RAGHUNATH\Pictures\Screenshot (259).png"/>
          <p:cNvPicPr>
            <a:picLocks noGrp="1" noChangeAspect="1" noChangeArrowheads="1"/>
          </p:cNvPicPr>
          <p:nvPr>
            <p:ph idx="1"/>
          </p:nvPr>
        </p:nvPicPr>
        <p:blipFill>
          <a:blip r:embed="rId2" cstate="print"/>
          <a:srcRect/>
          <a:stretch>
            <a:fillRect/>
          </a:stretch>
        </p:blipFill>
        <p:spPr bwMode="auto">
          <a:xfrm>
            <a:off x="103367" y="0"/>
            <a:ext cx="12088633"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77" y="365126"/>
            <a:ext cx="11919006" cy="954792"/>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mr-IN" sz="2400" b="1" dirty="0" smtClean="0">
                <a:solidFill>
                  <a:srgbClr val="FF0000"/>
                </a:solidFill>
              </a:rPr>
              <a:t/>
            </a:r>
            <a:br>
              <a:rPr lang="mr-IN" sz="2400" b="1" dirty="0" smtClean="0">
                <a:solidFill>
                  <a:srgbClr val="FF0000"/>
                </a:solidFill>
              </a:rPr>
            </a:br>
            <a:r>
              <a:rPr lang="mr-IN" sz="2400" b="1" dirty="0" smtClean="0">
                <a:solidFill>
                  <a:srgbClr val="FF0000"/>
                </a:solidFill>
              </a:rPr>
              <a:t>१. भौगोलिक</a:t>
            </a:r>
            <a:r>
              <a:rPr lang="en-US" sz="2400" b="1" dirty="0" smtClean="0">
                <a:solidFill>
                  <a:srgbClr val="FF0000"/>
                </a:solidFill>
              </a:rPr>
              <a:t> /</a:t>
            </a:r>
            <a:r>
              <a:rPr lang="mr-IN" sz="2400" b="1" dirty="0" smtClean="0">
                <a:solidFill>
                  <a:srgbClr val="FF0000"/>
                </a:solidFill>
              </a:rPr>
              <a:t> प्राकृतिक / नैसर्गिक घटक  (</a:t>
            </a:r>
            <a:r>
              <a:rPr lang="en-US" sz="2400" b="1" dirty="0" smtClean="0">
                <a:solidFill>
                  <a:srgbClr val="FF0000"/>
                </a:solidFill>
              </a:rPr>
              <a:t>Geographical / Physical / Natural factors)</a:t>
            </a:r>
            <a:r>
              <a:rPr lang="mr-IN" sz="2400" b="1" dirty="0" smtClean="0">
                <a:solidFill>
                  <a:srgbClr val="FF0000"/>
                </a:solidFill>
              </a:rPr>
              <a:t>:</a:t>
            </a:r>
            <a:r>
              <a:rPr lang="mr-IN" sz="3200" b="1" dirty="0" smtClean="0">
                <a:solidFill>
                  <a:srgbClr val="FF0000"/>
                </a:solidFill>
              </a:rPr>
              <a:t/>
            </a:r>
            <a:br>
              <a:rPr lang="mr-IN" sz="3200" b="1" dirty="0" smtClean="0">
                <a:solidFill>
                  <a:srgbClr val="FF0000"/>
                </a:solidFill>
              </a:rPr>
            </a:br>
            <a:endParaRPr lang="en-US" sz="3200" b="1" dirty="0">
              <a:solidFill>
                <a:srgbClr val="FF0000"/>
              </a:solidFill>
            </a:endParaRPr>
          </a:p>
        </p:txBody>
      </p:sp>
      <p:sp>
        <p:nvSpPr>
          <p:cNvPr id="3" name="Content Placeholder 2"/>
          <p:cNvSpPr>
            <a:spLocks noGrp="1"/>
          </p:cNvSpPr>
          <p:nvPr>
            <p:ph idx="1"/>
          </p:nvPr>
        </p:nvSpPr>
        <p:spPr>
          <a:xfrm>
            <a:off x="143123" y="1351722"/>
            <a:ext cx="11926957" cy="5375081"/>
          </a:xfrm>
        </p:spPr>
        <p:txBody>
          <a:bodyPr>
            <a:normAutofit fontScale="77500" lnSpcReduction="20000"/>
          </a:bodyPr>
          <a:lstStyle/>
          <a:p>
            <a:pPr marL="0" indent="0">
              <a:lnSpc>
                <a:spcPct val="100000"/>
              </a:lnSpc>
              <a:buNone/>
            </a:pPr>
            <a:r>
              <a:rPr lang="mr-IN" sz="3200" dirty="0" smtClean="0"/>
              <a:t>ज्या प्रदेशात मानवी जीवनास अनुकूल भौगोलिक परीस्थिती असते अशा प्रदेशात दाट </a:t>
            </a:r>
          </a:p>
          <a:p>
            <a:pPr marL="0" indent="0">
              <a:lnSpc>
                <a:spcPct val="100000"/>
              </a:lnSpc>
              <a:buNone/>
            </a:pPr>
            <a:r>
              <a:rPr lang="mr-IN" sz="3200" dirty="0" smtClean="0"/>
              <a:t>   लोकसंख्या तर याउलट ज्या प्रदेशात मानवी जीवनास प्रतिकूल भौगोलिक परिस्थिती असते </a:t>
            </a:r>
          </a:p>
          <a:p>
            <a:pPr marL="0" indent="0">
              <a:lnSpc>
                <a:spcPct val="100000"/>
              </a:lnSpc>
              <a:buNone/>
            </a:pPr>
            <a:r>
              <a:rPr lang="mr-IN" sz="3200" dirty="0" smtClean="0"/>
              <a:t>   त्या पादेशात विरळ लोकवस्ती आढळते.</a:t>
            </a:r>
          </a:p>
          <a:p>
            <a:pPr marL="457200" indent="-457200">
              <a:lnSpc>
                <a:spcPct val="100000"/>
              </a:lnSpc>
              <a:buFont typeface="+mj-lt"/>
              <a:buAutoNum type="alphaLcParenR"/>
            </a:pPr>
            <a:r>
              <a:rPr lang="mr-IN" dirty="0" smtClean="0"/>
              <a:t>भौगोलिक स्थान (</a:t>
            </a:r>
            <a:r>
              <a:rPr lang="en-US" dirty="0" smtClean="0"/>
              <a:t>Geographical </a:t>
            </a:r>
            <a:r>
              <a:rPr lang="mr-IN" dirty="0" smtClean="0"/>
              <a:t>Location)</a:t>
            </a:r>
          </a:p>
          <a:p>
            <a:pPr marL="457200" indent="-457200">
              <a:lnSpc>
                <a:spcPct val="100000"/>
              </a:lnSpc>
              <a:buFont typeface="+mj-lt"/>
              <a:buAutoNum type="alphaLcParenR"/>
            </a:pPr>
            <a:r>
              <a:rPr lang="mr-IN" dirty="0" smtClean="0"/>
              <a:t>प्राकृतिक रचना / भूपृष्ठ रचना</a:t>
            </a:r>
            <a:r>
              <a:rPr lang="en-US" dirty="0" smtClean="0"/>
              <a:t> (</a:t>
            </a:r>
            <a:r>
              <a:rPr lang="en-US" dirty="0" err="1" smtClean="0"/>
              <a:t>Physiography</a:t>
            </a:r>
            <a:r>
              <a:rPr lang="en-US" dirty="0" smtClean="0"/>
              <a:t>)</a:t>
            </a:r>
            <a:endParaRPr lang="mr-IN" dirty="0" smtClean="0"/>
          </a:p>
          <a:p>
            <a:pPr marL="457200" indent="-457200">
              <a:lnSpc>
                <a:spcPct val="100000"/>
              </a:lnSpc>
              <a:buFont typeface="+mj-lt"/>
              <a:buAutoNum type="alphaLcParenR"/>
            </a:pPr>
            <a:r>
              <a:rPr lang="mr-IN" dirty="0" smtClean="0"/>
              <a:t>प्रदेशाची भूशास्त्रीय घडण</a:t>
            </a:r>
            <a:r>
              <a:rPr lang="en-US" dirty="0" smtClean="0"/>
              <a:t> (Geological Formation)</a:t>
            </a:r>
            <a:endParaRPr lang="mr-IN" dirty="0" smtClean="0"/>
          </a:p>
          <a:p>
            <a:pPr marL="457200" indent="-457200">
              <a:lnSpc>
                <a:spcPct val="100000"/>
              </a:lnSpc>
              <a:buFont typeface="+mj-lt"/>
              <a:buAutoNum type="alphaLcParenR"/>
            </a:pPr>
            <a:r>
              <a:rPr lang="mr-IN" dirty="0" smtClean="0"/>
              <a:t>हवामान</a:t>
            </a:r>
            <a:r>
              <a:rPr lang="en-US" dirty="0" smtClean="0"/>
              <a:t> (Climate)</a:t>
            </a:r>
            <a:endParaRPr lang="mr-IN" dirty="0" smtClean="0"/>
          </a:p>
          <a:p>
            <a:pPr marL="457200" indent="-457200">
              <a:lnSpc>
                <a:spcPct val="100000"/>
              </a:lnSpc>
              <a:buFont typeface="+mj-lt"/>
              <a:buAutoNum type="alphaLcParenR"/>
            </a:pPr>
            <a:r>
              <a:rPr lang="mr-IN" dirty="0" smtClean="0"/>
              <a:t>मृदा </a:t>
            </a:r>
            <a:r>
              <a:rPr lang="en-US" dirty="0" smtClean="0"/>
              <a:t>(Soil)</a:t>
            </a:r>
            <a:r>
              <a:rPr lang="mr-IN" dirty="0" smtClean="0"/>
              <a:t> </a:t>
            </a:r>
          </a:p>
          <a:p>
            <a:pPr marL="457200" indent="-457200">
              <a:lnSpc>
                <a:spcPct val="100000"/>
              </a:lnSpc>
              <a:buFont typeface="+mj-lt"/>
              <a:buAutoNum type="alphaLcParenR"/>
            </a:pPr>
            <a:r>
              <a:rPr lang="mr-IN" dirty="0" smtClean="0"/>
              <a:t>नैसर्गीक वनस्पती</a:t>
            </a:r>
            <a:r>
              <a:rPr lang="en-US" dirty="0" smtClean="0"/>
              <a:t> (Natural Vegetation)</a:t>
            </a:r>
            <a:endParaRPr lang="mr-IN" dirty="0" smtClean="0"/>
          </a:p>
          <a:p>
            <a:pPr marL="457200" indent="-457200">
              <a:lnSpc>
                <a:spcPct val="100000"/>
              </a:lnSpc>
              <a:buFont typeface="+mj-lt"/>
              <a:buAutoNum type="alphaLcParenR"/>
            </a:pPr>
            <a:r>
              <a:rPr lang="mr-IN" dirty="0" smtClean="0"/>
              <a:t>खनिजे </a:t>
            </a:r>
            <a:r>
              <a:rPr lang="en-US" dirty="0" smtClean="0"/>
              <a:t>(Minerals)</a:t>
            </a:r>
            <a:endParaRPr lang="mr-IN" dirty="0" smtClean="0"/>
          </a:p>
          <a:p>
            <a:pPr marL="457200" indent="-457200">
              <a:lnSpc>
                <a:spcPct val="100000"/>
              </a:lnSpc>
              <a:buFont typeface="+mj-lt"/>
              <a:buAutoNum type="alphaLcParenR"/>
            </a:pPr>
            <a:r>
              <a:rPr lang="mr-IN" dirty="0" smtClean="0"/>
              <a:t>पाणीपुरवठा </a:t>
            </a:r>
            <a:r>
              <a:rPr lang="en-US" dirty="0" smtClean="0"/>
              <a:t>(Water Supply)</a:t>
            </a:r>
            <a:endParaRPr lang="mr-IN" dirty="0" smtClean="0"/>
          </a:p>
          <a:p>
            <a:pPr marL="457200" indent="-457200">
              <a:lnSpc>
                <a:spcPct val="100000"/>
              </a:lnSpc>
              <a:buFont typeface="+mj-lt"/>
              <a:buAutoNum type="alphaLcParenR"/>
            </a:pPr>
            <a:r>
              <a:rPr lang="mr-IN" dirty="0" smtClean="0"/>
              <a:t>शिरकाव योग्य प्रदेश </a:t>
            </a:r>
            <a:r>
              <a:rPr lang="en-US" dirty="0" smtClean="0"/>
              <a:t>(Easy to Accessibility)</a:t>
            </a:r>
            <a:endParaRPr lang="mr-IN" dirty="0" smtClean="0"/>
          </a:p>
          <a:p>
            <a:pPr marL="457200" indent="-457200">
              <a:lnSpc>
                <a:spcPct val="100000"/>
              </a:lnSpc>
              <a:buFont typeface="+mj-lt"/>
              <a:buAutoNum type="alphaLcParenR"/>
            </a:pPr>
            <a:r>
              <a:rPr lang="mr-IN" dirty="0" smtClean="0"/>
              <a:t>समुद्रसपाटीपासून उंचीचे प्रदेश </a:t>
            </a:r>
            <a:r>
              <a:rPr lang="en-US" dirty="0" smtClean="0"/>
              <a:t>(Region Above Sea level)</a:t>
            </a:r>
            <a:endParaRPr lang="mr-IN"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7B135B-A6F2-486D-A3BE-747BBBEC9AB3}"/>
              </a:ext>
            </a:extLst>
          </p:cNvPr>
          <p:cNvSpPr>
            <a:spLocks noGrp="1"/>
          </p:cNvSpPr>
          <p:nvPr>
            <p:ph type="title"/>
          </p:nvPr>
        </p:nvSpPr>
        <p:spPr>
          <a:xfrm>
            <a:off x="117695" y="365126"/>
            <a:ext cx="11832879" cy="1064178"/>
          </a:xfrm>
        </p:spPr>
        <p:txBody>
          <a:bodyPr>
            <a:normAutofit fontScale="90000"/>
          </a:bodyPr>
          <a:lstStyle/>
          <a:p>
            <a:r>
              <a:rPr lang="en-US" dirty="0"/>
              <a:t>a) </a:t>
            </a:r>
            <a:r>
              <a:rPr lang="mr-IN" sz="3100" b="1" dirty="0">
                <a:solidFill>
                  <a:srgbClr val="FF0000"/>
                </a:solidFill>
              </a:rPr>
              <a:t>भौगोलिक स्थान (</a:t>
            </a:r>
            <a:r>
              <a:rPr lang="en-US" sz="3100" b="1" dirty="0">
                <a:solidFill>
                  <a:srgbClr val="FF0000"/>
                </a:solidFill>
              </a:rPr>
              <a:t>Geographical </a:t>
            </a:r>
            <a:r>
              <a:rPr lang="mr-IN" sz="3100" b="1" dirty="0">
                <a:solidFill>
                  <a:srgbClr val="FF0000"/>
                </a:solidFill>
              </a:rPr>
              <a:t>Location): </a:t>
            </a:r>
            <a:r>
              <a:rPr lang="mr-IN" sz="2200" dirty="0"/>
              <a:t>एखाद्या प्रदेशाला किंवा देशाला लाभलेल्या स्थानाचा लोकसंख्येच्या वितरणावर परिणाम होतो </a:t>
            </a:r>
            <a:r>
              <a:rPr lang="mr-IN" sz="3100" dirty="0"/>
              <a:t/>
            </a:r>
            <a:br>
              <a:rPr lang="mr-IN" sz="3100" dirty="0"/>
            </a:br>
            <a:endParaRPr lang="en-IN" sz="3100" dirty="0"/>
          </a:p>
        </p:txBody>
      </p:sp>
      <p:sp>
        <p:nvSpPr>
          <p:cNvPr id="3" name="Content Placeholder 2">
            <a:extLst>
              <a:ext uri="{FF2B5EF4-FFF2-40B4-BE49-F238E27FC236}">
                <a16:creationId xmlns:a16="http://schemas.microsoft.com/office/drawing/2014/main" xmlns="" id="{42BF0B31-6D0D-4530-9C51-5D36963FA85C}"/>
              </a:ext>
            </a:extLst>
          </p:cNvPr>
          <p:cNvSpPr>
            <a:spLocks noGrp="1"/>
          </p:cNvSpPr>
          <p:nvPr>
            <p:ph sz="half" idx="1"/>
          </p:nvPr>
        </p:nvSpPr>
        <p:spPr>
          <a:xfrm>
            <a:off x="0" y="1388215"/>
            <a:ext cx="6019800" cy="5469785"/>
          </a:xfrm>
        </p:spPr>
        <p:txBody>
          <a:bodyPr>
            <a:normAutofit lnSpcReduction="10000"/>
          </a:bodyPr>
          <a:lstStyle/>
          <a:p>
            <a:pPr marL="571500" indent="-571500">
              <a:buAutoNum type="romanUcParenR"/>
            </a:pPr>
            <a:r>
              <a:rPr lang="mr-IN" dirty="0">
                <a:solidFill>
                  <a:srgbClr val="00B0F0"/>
                </a:solidFill>
              </a:rPr>
              <a:t>खंडांतर्गत स्थान (Continental location)</a:t>
            </a:r>
          </a:p>
          <a:p>
            <a:pPr marL="0" indent="0" algn="just">
              <a:buNone/>
            </a:pPr>
            <a:r>
              <a:rPr lang="mr-IN" sz="1900" dirty="0"/>
              <a:t>जर एखादा देश खंडाच्या अंतर्गत भागात वसलेला असेल व त्या देशाला अजिबात किनारपट्टी नसेल अशा देशाचे स्थान हे  </a:t>
            </a:r>
            <a:r>
              <a:rPr lang="mr-IN" sz="1900" dirty="0">
                <a:solidFill>
                  <a:srgbClr val="FF0000"/>
                </a:solidFill>
              </a:rPr>
              <a:t>खंडांतर्गत स्थान </a:t>
            </a:r>
            <a:r>
              <a:rPr lang="mr-IN" sz="1900" dirty="0"/>
              <a:t>म्हणून ओळखले जाते </a:t>
            </a:r>
          </a:p>
          <a:p>
            <a:pPr algn="just"/>
            <a:r>
              <a:rPr lang="mr-IN" sz="1900" dirty="0"/>
              <a:t>हवामान विषम - कमाल व किमान तापमानात फरक जास्त  </a:t>
            </a:r>
          </a:p>
          <a:p>
            <a:pPr algn="just"/>
            <a:r>
              <a:rPr lang="mr-IN" sz="1900" dirty="0"/>
              <a:t>पजर्न्यमान कमी. पाण्या अभावी शेती व उद्योगांची प्रगती नाही </a:t>
            </a:r>
          </a:p>
          <a:p>
            <a:pPr algn="just"/>
            <a:r>
              <a:rPr lang="mr-IN" sz="1900" dirty="0"/>
              <a:t>मासेमारी, मिठागरे यासारखे उद्योग खंडांतर्गत देश चालूवू शकत नाही</a:t>
            </a:r>
          </a:p>
          <a:p>
            <a:pPr algn="just"/>
            <a:r>
              <a:rPr lang="mr-IN" sz="1900" dirty="0"/>
              <a:t>आंतरराष्टीय व्यापारासाठी शेजारील देशावर अवलंबून रहावे लागते. काही वेळा संबंध बिघडतात त्यामुळे व्यापार ठप्प होतो.</a:t>
            </a:r>
          </a:p>
          <a:p>
            <a:pPr algn="just"/>
            <a:r>
              <a:rPr lang="mr-IN" sz="1900" dirty="0"/>
              <a:t>जड उद्योगावर विपरीत परिणाम</a:t>
            </a:r>
          </a:p>
          <a:p>
            <a:pPr marL="0" indent="0" algn="just">
              <a:buNone/>
            </a:pPr>
            <a:r>
              <a:rPr lang="mr-IN" sz="1900" dirty="0"/>
              <a:t>  वरील कारणामुळे खंडांतर्गत भागात लोकसंख्या विरळ/कमी आढळते. </a:t>
            </a:r>
          </a:p>
          <a:p>
            <a:pPr marL="0" indent="0">
              <a:buNone/>
            </a:pPr>
            <a:r>
              <a:rPr lang="mr-IN" sz="1900" dirty="0"/>
              <a:t> </a:t>
            </a:r>
            <a:r>
              <a:rPr lang="mr-IN" sz="1900" dirty="0">
                <a:solidFill>
                  <a:srgbClr val="FF0000"/>
                </a:solidFill>
              </a:rPr>
              <a:t>उदा.रशियातील सैबेरियाचा भाग,यु.एस.ए.तील  मध्य व पश्चीमेकडील भाग, सहारा वाळवंटाचा खंडांतर्गत भागात,    महाराष्ट्रातील नागपूर       </a:t>
            </a:r>
            <a:endParaRPr lang="en-IN" sz="1900" dirty="0">
              <a:solidFill>
                <a:srgbClr val="FF0000"/>
              </a:solidFill>
            </a:endParaRPr>
          </a:p>
        </p:txBody>
      </p:sp>
      <p:sp>
        <p:nvSpPr>
          <p:cNvPr id="4" name="Content Placeholder 3">
            <a:extLst>
              <a:ext uri="{FF2B5EF4-FFF2-40B4-BE49-F238E27FC236}">
                <a16:creationId xmlns:a16="http://schemas.microsoft.com/office/drawing/2014/main" xmlns="" id="{A5B94F0A-05CB-431E-8BCA-8279CEEBE41D}"/>
              </a:ext>
            </a:extLst>
          </p:cNvPr>
          <p:cNvSpPr>
            <a:spLocks noGrp="1"/>
          </p:cNvSpPr>
          <p:nvPr>
            <p:ph sz="half" idx="2"/>
          </p:nvPr>
        </p:nvSpPr>
        <p:spPr>
          <a:xfrm>
            <a:off x="6172199" y="1429304"/>
            <a:ext cx="5857043" cy="5362113"/>
          </a:xfrm>
        </p:spPr>
        <p:txBody>
          <a:bodyPr>
            <a:normAutofit lnSpcReduction="10000"/>
          </a:bodyPr>
          <a:lstStyle/>
          <a:p>
            <a:pPr marL="0" indent="0">
              <a:buNone/>
            </a:pPr>
            <a:r>
              <a:rPr lang="en-US" dirty="0"/>
              <a:t>ii) </a:t>
            </a:r>
            <a:r>
              <a:rPr lang="mr-IN" dirty="0">
                <a:solidFill>
                  <a:srgbClr val="00B0F0"/>
                </a:solidFill>
              </a:rPr>
              <a:t>सागरीय स्थान (Insular Location)</a:t>
            </a:r>
          </a:p>
          <a:p>
            <a:pPr>
              <a:buFont typeface="Wingdings" panose="05000000000000000000" pitchFamily="2" charset="2"/>
              <a:buChar char="§"/>
            </a:pPr>
            <a:r>
              <a:rPr lang="mr-IN" sz="1900" dirty="0"/>
              <a:t>हवामान सम – हवा मानवी जीवनाला उपयुक्त </a:t>
            </a:r>
          </a:p>
          <a:p>
            <a:pPr>
              <a:buFont typeface="Wingdings" panose="05000000000000000000" pitchFamily="2" charset="2"/>
              <a:buChar char="§"/>
            </a:pPr>
            <a:r>
              <a:rPr lang="mr-IN" sz="1900" dirty="0"/>
              <a:t>समुद्र किनारी भरपूर पाऊस – शेती व मासेमारीस व </a:t>
            </a:r>
          </a:p>
          <a:p>
            <a:pPr marL="0" indent="0">
              <a:buNone/>
            </a:pPr>
            <a:r>
              <a:rPr lang="mr-IN" sz="1900" dirty="0"/>
              <a:t>  इतर उद्योगांना चालना </a:t>
            </a:r>
          </a:p>
          <a:p>
            <a:pPr>
              <a:buFont typeface="Wingdings" panose="05000000000000000000" pitchFamily="2" charset="2"/>
              <a:buChar char="§"/>
            </a:pPr>
            <a:r>
              <a:rPr lang="mr-IN" sz="1900" dirty="0"/>
              <a:t>दंतुर सागरी किनारा –संरक्षित बंदरे - आंतरराष्टीय </a:t>
            </a:r>
          </a:p>
          <a:p>
            <a:pPr marL="0" indent="0">
              <a:buNone/>
            </a:pPr>
            <a:r>
              <a:rPr lang="mr-IN" sz="1900" dirty="0"/>
              <a:t>  व्यापार वाढीस </a:t>
            </a:r>
          </a:p>
          <a:p>
            <a:pPr>
              <a:buFont typeface="Wingdings" panose="05000000000000000000" pitchFamily="2" charset="2"/>
              <a:buChar char="§"/>
            </a:pPr>
            <a:r>
              <a:rPr lang="mr-IN" sz="1900" dirty="0"/>
              <a:t>मासेमारी, मीठ-उत्पादन, विशिष्ट प्रकारचे रासायनिक उद्योग, जहाज बाधनी</a:t>
            </a:r>
          </a:p>
          <a:p>
            <a:pPr>
              <a:buFont typeface="Wingdings" panose="05000000000000000000" pitchFamily="2" charset="2"/>
              <a:buChar char="§"/>
            </a:pPr>
            <a:r>
              <a:rPr lang="mr-IN" sz="1900" dirty="0"/>
              <a:t>बंदरामुळे –मोठी शहरे –व्यापार केन्द्रे, आरमगृहे, तृतीय व्यवसायात वाढ </a:t>
            </a:r>
          </a:p>
          <a:p>
            <a:pPr>
              <a:buFont typeface="Wingdings" panose="05000000000000000000" pitchFamily="2" charset="2"/>
              <a:buChar char="§"/>
            </a:pPr>
            <a:r>
              <a:rPr lang="mr-IN" sz="1900" dirty="0">
                <a:solidFill>
                  <a:srgbClr val="FF0000"/>
                </a:solidFill>
              </a:rPr>
              <a:t>उदा. ग्रेट ब्रिटन, जपान, इंडोनेशिया या देशांना सागरी स्थान लाभल्यामुळे लोकसंख्येची घनता जास्त </a:t>
            </a:r>
          </a:p>
          <a:p>
            <a:pPr marL="0" indent="0">
              <a:buNone/>
            </a:pPr>
            <a:endParaRPr lang="en-IN" sz="1900" dirty="0"/>
          </a:p>
        </p:txBody>
      </p:sp>
    </p:spTree>
    <p:extLst>
      <p:ext uri="{BB962C8B-B14F-4D97-AF65-F5344CB8AC3E}">
        <p14:creationId xmlns:p14="http://schemas.microsoft.com/office/powerpoint/2010/main" xmlns="" val="3854952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5E9639-A283-4748-B35D-74B2E680D77E}"/>
              </a:ext>
            </a:extLst>
          </p:cNvPr>
          <p:cNvSpPr>
            <a:spLocks noGrp="1"/>
          </p:cNvSpPr>
          <p:nvPr>
            <p:ph type="title"/>
          </p:nvPr>
        </p:nvSpPr>
        <p:spPr>
          <a:xfrm>
            <a:off x="244723" y="256484"/>
            <a:ext cx="11660957" cy="902360"/>
          </a:xfrm>
        </p:spPr>
        <p:style>
          <a:lnRef idx="1">
            <a:schemeClr val="accent4"/>
          </a:lnRef>
          <a:fillRef idx="2">
            <a:schemeClr val="accent4"/>
          </a:fillRef>
          <a:effectRef idx="1">
            <a:schemeClr val="accent4"/>
          </a:effectRef>
          <a:fontRef idx="minor">
            <a:schemeClr val="dk1"/>
          </a:fontRef>
        </p:style>
        <p:txBody>
          <a:bodyPr>
            <a:normAutofit/>
          </a:bodyPr>
          <a:lstStyle/>
          <a:p>
            <a:r>
              <a:rPr lang="mr-IN" sz="2400" dirty="0" smtClean="0">
                <a:solidFill>
                  <a:srgbClr val="00B0F0"/>
                </a:solidFill>
              </a:rPr>
              <a:t>                </a:t>
            </a:r>
            <a:r>
              <a:rPr lang="mr-IN" sz="2400" b="1" dirty="0" smtClean="0">
                <a:solidFill>
                  <a:srgbClr val="FF0000"/>
                </a:solidFill>
              </a:rPr>
              <a:t>खंडांतर्गत </a:t>
            </a:r>
            <a:r>
              <a:rPr lang="mr-IN" sz="2400" b="1" dirty="0">
                <a:solidFill>
                  <a:srgbClr val="FF0000"/>
                </a:solidFill>
              </a:rPr>
              <a:t>स्थान </a:t>
            </a:r>
            <a:r>
              <a:rPr lang="en-IN" sz="2400" b="1" dirty="0">
                <a:solidFill>
                  <a:srgbClr val="FF0000"/>
                </a:solidFill>
              </a:rPr>
              <a:t>                 </a:t>
            </a:r>
            <a:r>
              <a:rPr lang="mr-IN" sz="2400" b="1" dirty="0" smtClean="0">
                <a:solidFill>
                  <a:srgbClr val="FF0000"/>
                </a:solidFill>
              </a:rPr>
              <a:t>    </a:t>
            </a:r>
            <a:r>
              <a:rPr lang="en-IN" sz="2400" b="1" dirty="0" smtClean="0">
                <a:solidFill>
                  <a:srgbClr val="FF0000"/>
                </a:solidFill>
              </a:rPr>
              <a:t> </a:t>
            </a:r>
            <a:r>
              <a:rPr lang="mr-IN" sz="2400" b="1" dirty="0" smtClean="0">
                <a:solidFill>
                  <a:srgbClr val="FF0000"/>
                </a:solidFill>
              </a:rPr>
              <a:t>                      सागरीय स्थान</a:t>
            </a:r>
            <a:r>
              <a:rPr lang="mr-IN" sz="2400" b="1" dirty="0" smtClean="0">
                <a:solidFill>
                  <a:srgbClr val="FF0000"/>
                </a:solidFill>
              </a:rPr>
              <a:t> (किनारपट्टीचेप्रदेश) </a:t>
            </a:r>
            <a:endParaRPr lang="en-IN" sz="2400" b="1" dirty="0">
              <a:solidFill>
                <a:srgbClr val="FF0000"/>
              </a:solidFill>
            </a:endParaRPr>
          </a:p>
        </p:txBody>
      </p:sp>
      <p:pic>
        <p:nvPicPr>
          <p:cNvPr id="6" name="Content Placeholder 5">
            <a:extLst>
              <a:ext uri="{FF2B5EF4-FFF2-40B4-BE49-F238E27FC236}">
                <a16:creationId xmlns:a16="http://schemas.microsoft.com/office/drawing/2014/main" xmlns="" id="{4AC5F6DE-1776-4E25-B005-CC2490AE85D3}"/>
              </a:ext>
            </a:extLst>
          </p:cNvPr>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48070" y="1784412"/>
            <a:ext cx="4909351" cy="4500978"/>
          </a:xfrm>
        </p:spPr>
      </p:pic>
      <p:pic>
        <p:nvPicPr>
          <p:cNvPr id="2050" name="Picture 2" descr="What are the Key Facts of Japan? | Japan Key Facts - Answers">
            <a:extLst>
              <a:ext uri="{FF2B5EF4-FFF2-40B4-BE49-F238E27FC236}">
                <a16:creationId xmlns:a16="http://schemas.microsoft.com/office/drawing/2014/main" xmlns="" id="{FF33EAA7-21D1-4D76-8538-52FC7904271A}"/>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1003" y="1855433"/>
            <a:ext cx="5302927" cy="4429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24323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EA1669-E5E1-4258-8158-0D7603F2E802}"/>
              </a:ext>
            </a:extLst>
          </p:cNvPr>
          <p:cNvSpPr>
            <a:spLocks noGrp="1"/>
          </p:cNvSpPr>
          <p:nvPr>
            <p:ph idx="1"/>
          </p:nvPr>
        </p:nvSpPr>
        <p:spPr>
          <a:xfrm>
            <a:off x="80268" y="126507"/>
            <a:ext cx="11273901" cy="6604986"/>
          </a:xfrm>
        </p:spPr>
        <p:txBody>
          <a:bodyPr/>
          <a:lstStyle/>
          <a:p>
            <a:pPr marL="0" indent="0">
              <a:buNone/>
            </a:pPr>
            <a:r>
              <a:rPr lang="mr-IN" sz="2800" dirty="0"/>
              <a:t>b) </a:t>
            </a:r>
            <a:r>
              <a:rPr lang="mr-IN" sz="2800" b="1" dirty="0">
                <a:solidFill>
                  <a:srgbClr val="FF0000"/>
                </a:solidFill>
              </a:rPr>
              <a:t>प्राकृतिक रचना / भूपृष्ठ रचना</a:t>
            </a:r>
            <a:r>
              <a:rPr lang="en-US" sz="2800" b="1" dirty="0">
                <a:solidFill>
                  <a:srgbClr val="FF0000"/>
                </a:solidFill>
              </a:rPr>
              <a:t> (Physiography)</a:t>
            </a:r>
            <a:endParaRPr lang="mr-IN" sz="2800" b="1" dirty="0">
              <a:solidFill>
                <a:srgbClr val="FF0000"/>
              </a:solidFill>
            </a:endParaRPr>
          </a:p>
          <a:p>
            <a:pPr marL="0" indent="0">
              <a:buNone/>
            </a:pPr>
            <a:r>
              <a:rPr lang="mr-IN" dirty="0"/>
              <a:t>  उंचीनुसार भूपृष्ठरचनेचे ३ भाग पडतात.</a:t>
            </a:r>
          </a:p>
          <a:p>
            <a:pPr marL="0" indent="0">
              <a:buNone/>
            </a:pPr>
            <a:r>
              <a:rPr lang="mr-IN" b="1" dirty="0"/>
              <a:t>I</a:t>
            </a:r>
            <a:r>
              <a:rPr lang="mr-IN" b="1" dirty="0">
                <a:solidFill>
                  <a:schemeClr val="accent2">
                    <a:lumMod val="75000"/>
                  </a:schemeClr>
                </a:solidFill>
              </a:rPr>
              <a:t>) पर्वतीय प्रदेश (Mountain Region):</a:t>
            </a:r>
          </a:p>
          <a:p>
            <a:pPr>
              <a:buFont typeface="Wingdings" panose="05000000000000000000" pitchFamily="2" charset="2"/>
              <a:buChar char="q"/>
            </a:pPr>
            <a:r>
              <a:rPr lang="mr-IN" sz="2000" dirty="0">
                <a:solidFill>
                  <a:srgbClr val="00B0F0"/>
                </a:solidFill>
              </a:rPr>
              <a:t> मानवी वसाहतीस अनुकूल नसतात </a:t>
            </a:r>
          </a:p>
          <a:p>
            <a:pPr>
              <a:buFont typeface="Wingdings" panose="05000000000000000000" pitchFamily="2" charset="2"/>
              <a:buChar char="q"/>
            </a:pPr>
            <a:r>
              <a:rPr lang="mr-IN" sz="2000" dirty="0">
                <a:solidFill>
                  <a:srgbClr val="00B0F0"/>
                </a:solidFill>
              </a:rPr>
              <a:t> ओबडधोबड भूपृष्ठ रचना           </a:t>
            </a:r>
          </a:p>
          <a:p>
            <a:pPr>
              <a:buFont typeface="Wingdings" panose="05000000000000000000" pitchFamily="2" charset="2"/>
              <a:buChar char="q"/>
            </a:pPr>
            <a:r>
              <a:rPr lang="mr-IN" sz="2000" dirty="0">
                <a:solidFill>
                  <a:srgbClr val="00B0F0"/>
                </a:solidFill>
              </a:rPr>
              <a:t> जास्त उंची – तीव्र उतार  (4000 मीटर उंची पेक्षा अधिक - श्वास घेणे कठीण)                   </a:t>
            </a:r>
          </a:p>
          <a:p>
            <a:pPr>
              <a:buFont typeface="Wingdings" panose="05000000000000000000" pitchFamily="2" charset="2"/>
              <a:buChar char="q"/>
            </a:pPr>
            <a:r>
              <a:rPr lang="mr-IN" sz="2000" dirty="0">
                <a:solidFill>
                  <a:srgbClr val="00B0F0"/>
                </a:solidFill>
              </a:rPr>
              <a:t> निकृष्ट मृदा / कृषि योग्य जमिनीचा अभाव </a:t>
            </a:r>
          </a:p>
          <a:p>
            <a:pPr>
              <a:buFont typeface="Wingdings" panose="05000000000000000000" pitchFamily="2" charset="2"/>
              <a:buChar char="q"/>
            </a:pPr>
            <a:r>
              <a:rPr lang="mr-IN" sz="2000" dirty="0">
                <a:solidFill>
                  <a:srgbClr val="00B0F0"/>
                </a:solidFill>
              </a:rPr>
              <a:t> कमी तापमान / थंड हवामान </a:t>
            </a:r>
          </a:p>
          <a:p>
            <a:pPr>
              <a:buFont typeface="Wingdings" panose="05000000000000000000" pitchFamily="2" charset="2"/>
              <a:buChar char="q"/>
            </a:pPr>
            <a:r>
              <a:rPr lang="mr-IN" sz="2000" dirty="0">
                <a:solidFill>
                  <a:srgbClr val="00B0F0"/>
                </a:solidFill>
              </a:rPr>
              <a:t> घनदाट जंगले </a:t>
            </a:r>
          </a:p>
          <a:p>
            <a:pPr>
              <a:buFont typeface="Wingdings" panose="05000000000000000000" pitchFamily="2" charset="2"/>
              <a:buChar char="q"/>
            </a:pPr>
            <a:r>
              <a:rPr lang="mr-IN" sz="2000" dirty="0">
                <a:solidFill>
                  <a:srgbClr val="00B0F0"/>
                </a:solidFill>
              </a:rPr>
              <a:t> प्रदेशाची दुर्गमता </a:t>
            </a:r>
          </a:p>
          <a:p>
            <a:pPr>
              <a:buFont typeface="Wingdings" panose="05000000000000000000" pitchFamily="2" charset="2"/>
              <a:buChar char="q"/>
            </a:pPr>
            <a:r>
              <a:rPr lang="mr-IN" sz="2000" dirty="0">
                <a:solidFill>
                  <a:srgbClr val="00B0F0"/>
                </a:solidFill>
              </a:rPr>
              <a:t> दळण–वळण मार्गांचा अभाव </a:t>
            </a:r>
          </a:p>
          <a:p>
            <a:pPr marL="0" indent="0">
              <a:buNone/>
            </a:pPr>
            <a:r>
              <a:rPr lang="mr-IN" sz="2000" dirty="0">
                <a:solidFill>
                  <a:srgbClr val="00B0F0"/>
                </a:solidFill>
              </a:rPr>
              <a:t>   </a:t>
            </a:r>
            <a:r>
              <a:rPr lang="mr-IN" sz="2000" dirty="0">
                <a:solidFill>
                  <a:srgbClr val="FF0000"/>
                </a:solidFill>
              </a:rPr>
              <a:t>उदा. हिमालय, रॉकी, आल्प्स, अँडीज, अँपेलेशीयन, सातपुडा, सह्याद्री, उरल </a:t>
            </a:r>
          </a:p>
          <a:p>
            <a:pPr>
              <a:buFont typeface="Wingdings" panose="05000000000000000000" pitchFamily="2" charset="2"/>
              <a:buChar char="v"/>
            </a:pPr>
            <a:r>
              <a:rPr lang="mr-IN" sz="2000" dirty="0">
                <a:solidFill>
                  <a:srgbClr val="FF0000"/>
                </a:solidFill>
              </a:rPr>
              <a:t>  काही पर्वतीय प्रदेश – </a:t>
            </a:r>
            <a:r>
              <a:rPr lang="mr-IN" sz="2000" dirty="0">
                <a:solidFill>
                  <a:srgbClr val="00B0F0"/>
                </a:solidFill>
              </a:rPr>
              <a:t>खनिजे</a:t>
            </a:r>
            <a:r>
              <a:rPr lang="mr-IN" sz="2000" dirty="0">
                <a:solidFill>
                  <a:srgbClr val="FF0000"/>
                </a:solidFill>
              </a:rPr>
              <a:t> –उत्खनन – लोकसंख्या केंद्रित भारत – आसाम – ख.तेल </a:t>
            </a:r>
          </a:p>
          <a:p>
            <a:pPr marL="0" indent="0">
              <a:buNone/>
            </a:pPr>
            <a:r>
              <a:rPr lang="mr-IN" sz="2000" dirty="0">
                <a:solidFill>
                  <a:srgbClr val="FF0000"/>
                </a:solidFill>
              </a:rPr>
              <a:t>               अँपेलेशीयन – ड. कोळसा, ख.तेल</a:t>
            </a:r>
          </a:p>
          <a:p>
            <a:pPr>
              <a:buFont typeface="Wingdings" panose="05000000000000000000" pitchFamily="2" charset="2"/>
              <a:buChar char="v"/>
            </a:pPr>
            <a:r>
              <a:rPr lang="mr-IN" sz="2000" dirty="0">
                <a:solidFill>
                  <a:srgbClr val="FF0000"/>
                </a:solidFill>
              </a:rPr>
              <a:t> काही पर्वतीय प्रदेशात –</a:t>
            </a:r>
            <a:r>
              <a:rPr lang="mr-IN" sz="2000" dirty="0">
                <a:solidFill>
                  <a:srgbClr val="00B0F0"/>
                </a:solidFill>
              </a:rPr>
              <a:t>पर्यटन केन्द्रे </a:t>
            </a:r>
            <a:r>
              <a:rPr lang="mr-IN" sz="2000" dirty="0">
                <a:solidFill>
                  <a:srgbClr val="FF0000"/>
                </a:solidFill>
              </a:rPr>
              <a:t>–भारत-सिमला,मसुरी,महाबळेश्वर, </a:t>
            </a:r>
            <a:r>
              <a:rPr lang="mr-IN" sz="2000" dirty="0">
                <a:solidFill>
                  <a:srgbClr val="00B0F0"/>
                </a:solidFill>
              </a:rPr>
              <a:t>स्वास्थ केन्द्रे </a:t>
            </a:r>
            <a:r>
              <a:rPr lang="mr-IN" sz="2000" dirty="0">
                <a:solidFill>
                  <a:srgbClr val="FF0000"/>
                </a:solidFill>
              </a:rPr>
              <a:t>-लोणावळा   </a:t>
            </a:r>
            <a:endParaRPr lang="en-IN" sz="2000" dirty="0">
              <a:solidFill>
                <a:srgbClr val="FF0000"/>
              </a:solidFill>
            </a:endParaRPr>
          </a:p>
        </p:txBody>
      </p:sp>
      <p:sp>
        <p:nvSpPr>
          <p:cNvPr id="4" name="Right Brace 3">
            <a:extLst>
              <a:ext uri="{FF2B5EF4-FFF2-40B4-BE49-F238E27FC236}">
                <a16:creationId xmlns:a16="http://schemas.microsoft.com/office/drawing/2014/main" xmlns="" id="{B0F99A00-6B0F-4474-B6C3-5B1AFA672459}"/>
              </a:ext>
            </a:extLst>
          </p:cNvPr>
          <p:cNvSpPr/>
          <p:nvPr/>
        </p:nvSpPr>
        <p:spPr>
          <a:xfrm>
            <a:off x="5717219" y="1296140"/>
            <a:ext cx="45719" cy="457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Tree>
    <p:extLst>
      <p:ext uri="{BB962C8B-B14F-4D97-AF65-F5344CB8AC3E}">
        <p14:creationId xmlns:p14="http://schemas.microsoft.com/office/powerpoint/2010/main" xmlns="" val="522348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580359E-2BF2-4F16-86A5-518820D5D69D}"/>
              </a:ext>
            </a:extLst>
          </p:cNvPr>
          <p:cNvSpPr>
            <a:spLocks noGrp="1"/>
          </p:cNvSpPr>
          <p:nvPr>
            <p:ph idx="1"/>
          </p:nvPr>
        </p:nvSpPr>
        <p:spPr>
          <a:xfrm>
            <a:off x="239697" y="168676"/>
            <a:ext cx="11114103" cy="6008287"/>
          </a:xfrm>
        </p:spPr>
        <p:txBody>
          <a:bodyPr>
            <a:normAutofit/>
          </a:bodyPr>
          <a:lstStyle/>
          <a:p>
            <a:pPr marL="0" indent="0">
              <a:buNone/>
            </a:pPr>
            <a:r>
              <a:rPr lang="mr-IN" dirty="0"/>
              <a:t>II) </a:t>
            </a:r>
            <a:r>
              <a:rPr lang="mr-IN" b="1" dirty="0">
                <a:solidFill>
                  <a:srgbClr val="FF0000"/>
                </a:solidFill>
              </a:rPr>
              <a:t>पठारी प्रदेश (</a:t>
            </a:r>
            <a:r>
              <a:rPr lang="en-US" b="1" dirty="0">
                <a:solidFill>
                  <a:srgbClr val="FF0000"/>
                </a:solidFill>
              </a:rPr>
              <a:t>Plateau Region):</a:t>
            </a:r>
          </a:p>
          <a:p>
            <a:r>
              <a:rPr lang="mr-IN" sz="2000" dirty="0"/>
              <a:t>पठारी प्रदेशात लोकसंख्या विरळ परंतु पर्वतीय प्रदेशाच्या तुलनेने थोडी जास्त </a:t>
            </a:r>
          </a:p>
          <a:p>
            <a:r>
              <a:rPr lang="mr-IN" sz="2000" dirty="0"/>
              <a:t>मध्य आशियातील- तिबेटचे पठार, द.अमेरिकेतील – बोलिव्हियाचे पठार </a:t>
            </a:r>
          </a:p>
          <a:p>
            <a:pPr marL="0" indent="0">
              <a:buNone/>
            </a:pPr>
            <a:r>
              <a:rPr lang="mr-IN" sz="2000" dirty="0"/>
              <a:t>   उंच प्रदेश,इतर देशाशी फारसा संबंध नाही – आर्थिक विकास नाही.</a:t>
            </a:r>
          </a:p>
          <a:p>
            <a:r>
              <a:rPr lang="mr-IN" sz="2000" dirty="0"/>
              <a:t>अरेबियाचे पठार – विषम हवामान, कमी पर्जन्य – लोकसंख्या विरळ</a:t>
            </a:r>
          </a:p>
          <a:p>
            <a:r>
              <a:rPr lang="mr-IN" sz="2000" dirty="0"/>
              <a:t>काही पठारी प्रदेश- </a:t>
            </a:r>
            <a:r>
              <a:rPr lang="mr-IN" sz="2000" dirty="0">
                <a:solidFill>
                  <a:srgbClr val="FF0000"/>
                </a:solidFill>
              </a:rPr>
              <a:t>लाव्हारसापासून</a:t>
            </a:r>
            <a:r>
              <a:rPr lang="mr-IN" sz="2000" dirty="0"/>
              <a:t> – जमीन सुपीक –शेती, उद्योगधेंदे, जलसिंचन विकास</a:t>
            </a:r>
          </a:p>
          <a:p>
            <a:pPr marL="0" indent="0">
              <a:buNone/>
            </a:pPr>
            <a:r>
              <a:rPr lang="mr-IN" sz="2000" dirty="0"/>
              <a:t>                  भारतातील दख्खनचे पठार </a:t>
            </a:r>
          </a:p>
          <a:p>
            <a:pPr marL="0" indent="0">
              <a:buNone/>
            </a:pPr>
            <a:r>
              <a:rPr lang="mr-IN" sz="2000" dirty="0"/>
              <a:t>                  उत्तर अमेरिकेतील कोलंबियाचे पठार </a:t>
            </a:r>
          </a:p>
          <a:p>
            <a:r>
              <a:rPr lang="mr-IN" sz="2000" dirty="0"/>
              <a:t>काही पठारी प्रदेश-</a:t>
            </a:r>
            <a:r>
              <a:rPr lang="mr-IN" sz="2000" dirty="0">
                <a:solidFill>
                  <a:srgbClr val="FF0000"/>
                </a:solidFill>
              </a:rPr>
              <a:t>खनिजे</a:t>
            </a:r>
            <a:r>
              <a:rPr lang="mr-IN" sz="2000" dirty="0"/>
              <a:t> –खाणकाम व्यवसाय – लोकसंख्या थोडी जास्त </a:t>
            </a:r>
          </a:p>
          <a:p>
            <a:pPr marL="0" indent="0">
              <a:buNone/>
            </a:pPr>
            <a:r>
              <a:rPr lang="mr-IN" sz="2000" dirty="0"/>
              <a:t>                                         भारतातील छोटा नागपूरचे पठार-द.कोळसा,  </a:t>
            </a:r>
          </a:p>
          <a:p>
            <a:pPr marL="0" indent="0">
              <a:buNone/>
            </a:pPr>
            <a:r>
              <a:rPr lang="mr-IN" sz="2000" dirty="0"/>
              <a:t>                                         म्यानमार-शानचे पठार-लोह-खनिज,ख.तेल,नै.वायू,दगड </a:t>
            </a:r>
          </a:p>
          <a:p>
            <a:pPr marL="0" indent="0">
              <a:buNone/>
            </a:pPr>
            <a:r>
              <a:rPr lang="mr-IN" sz="2000" dirty="0"/>
              <a:t>                                         दक्षिण आफ्रिकेचे पठार –सोने -जोहान्सबर्ग</a:t>
            </a:r>
          </a:p>
          <a:p>
            <a:pPr marL="0" indent="0">
              <a:buNone/>
            </a:pPr>
            <a:r>
              <a:rPr lang="mr-IN" sz="2000" dirty="0"/>
              <a:t>                                         ऑस्ट्रेलियाचे पठार –सोने कालगुर्ली-कुलगार्डी </a:t>
            </a:r>
            <a:endParaRPr lang="en-IN" sz="2000" dirty="0"/>
          </a:p>
        </p:txBody>
      </p:sp>
    </p:spTree>
    <p:extLst>
      <p:ext uri="{BB962C8B-B14F-4D97-AF65-F5344CB8AC3E}">
        <p14:creationId xmlns:p14="http://schemas.microsoft.com/office/powerpoint/2010/main" xmlns="" val="240362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1951</Words>
  <Application>Microsoft Office PowerPoint</Application>
  <PresentationFormat>Custom</PresentationFormat>
  <Paragraphs>216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रयत शिक्षण संस्थेचे  छत्रपती शिवाजी कॉलेज, सातारा (स्वायत्त ) भूगोलशास्त्र विभाग  बी.ए. भाग -१ सेमिस्टर-२ –मानवी भूगोल  युनिट-२ लोकसंख्या (Population)   </vt:lpstr>
      <vt:lpstr> 1.1 लोकसंख्येच्या वितरणावर परिणाम करणारे घटक        (Factors affecting on distribution  of World Population) </vt:lpstr>
      <vt:lpstr>Slide 3</vt:lpstr>
      <vt:lpstr>Slide 4</vt:lpstr>
      <vt:lpstr> १. भौगोलिक / प्राकृतिक / नैसर्गिक घटक  (Geographical / Physical / Natural factors): </vt:lpstr>
      <vt:lpstr>a) भौगोलिक स्थान (Geographical Location): एखाद्या प्रदेशाला किंवा देशाला लाभलेल्या स्थानाचा लोकसंख्येच्या वितरणावर परिणाम होतो  </vt:lpstr>
      <vt:lpstr>                खंडांतर्गत स्थान                                             सागरीय स्थान (किनारपट्टीचेप्रदेश) </vt:lpstr>
      <vt:lpstr>Slide 8</vt:lpstr>
      <vt:lpstr>Slide 9</vt:lpstr>
      <vt:lpstr>Slide 10</vt:lpstr>
      <vt:lpstr>Slide 11</vt:lpstr>
      <vt:lpstr>Slide 12</vt:lpstr>
      <vt:lpstr>Slide 13</vt:lpstr>
      <vt:lpstr>Slide 14</vt:lpstr>
      <vt:lpstr>Slide 15</vt:lpstr>
      <vt:lpstr>Slide 16</vt:lpstr>
      <vt:lpstr>g) पाणी पुरवठा (Water Supply) </vt:lpstr>
      <vt:lpstr>Slide 18</vt:lpstr>
      <vt:lpstr>h) शिरकाव योग्य प्रदेश </vt:lpstr>
      <vt:lpstr>i) समुद्र सपाटीपासून उंचीचे प्रदेश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RAGHUNATH SALUNKHE</dc:creator>
  <cp:lastModifiedBy>SALUNKHE RAGHUNATH</cp:lastModifiedBy>
  <cp:revision>102</cp:revision>
  <dcterms:created xsi:type="dcterms:W3CDTF">2021-05-10T16:32:09Z</dcterms:created>
  <dcterms:modified xsi:type="dcterms:W3CDTF">2022-03-18T16:21:31Z</dcterms:modified>
</cp:coreProperties>
</file>