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69" r:id="rId5"/>
    <p:sldId id="271" r:id="rId6"/>
    <p:sldId id="270" r:id="rId7"/>
    <p:sldId id="258" r:id="rId8"/>
    <p:sldId id="259" r:id="rId9"/>
    <p:sldId id="260" r:id="rId10"/>
    <p:sldId id="261" r:id="rId11"/>
    <p:sldId id="262" r:id="rId12"/>
    <p:sldId id="263" r:id="rId13"/>
    <p:sldId id="264" r:id="rId14"/>
    <p:sldId id="267" r:id="rId15"/>
    <p:sldId id="265" r:id="rId16"/>
    <p:sldId id="26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02/08/2019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02/08/2019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02/08/2019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02/08/2019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02/08/2019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02/08/2019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chemical%20weathering.mp4"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physical%20weathering%20vid.mp4"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solidFill>
            <a:schemeClr val="accent6">
              <a:lumMod val="60000"/>
              <a:lumOff val="40000"/>
            </a:schemeClr>
          </a:solidFill>
        </p:spPr>
        <p:txBody>
          <a:bodyPr/>
          <a:lstStyle/>
          <a:p>
            <a:r>
              <a:rPr lang="mr-IN" b="1" dirty="0" smtClean="0">
                <a:solidFill>
                  <a:srgbClr val="0070C0"/>
                </a:solidFill>
              </a:rPr>
              <a:t>अनाच्छादन (</a:t>
            </a:r>
            <a:r>
              <a:rPr lang="en-US" b="1" dirty="0" smtClean="0">
                <a:solidFill>
                  <a:srgbClr val="0070C0"/>
                </a:solidFill>
              </a:rPr>
              <a:t>Denudation)</a:t>
            </a:r>
            <a:endParaRPr lang="en-US" b="1" dirty="0">
              <a:solidFill>
                <a:srgbClr val="0070C0"/>
              </a:solidFill>
            </a:endParaRPr>
          </a:p>
        </p:txBody>
      </p:sp>
      <p:sp>
        <p:nvSpPr>
          <p:cNvPr id="3" name="Subtitle 2"/>
          <p:cNvSpPr>
            <a:spLocks noGrp="1"/>
          </p:cNvSpPr>
          <p:nvPr>
            <p:ph type="subTitle" idx="1"/>
          </p:nvPr>
        </p:nvSpPr>
        <p:spPr>
          <a:xfrm>
            <a:off x="228600" y="914400"/>
            <a:ext cx="8686800" cy="5638800"/>
          </a:xfrm>
        </p:spPr>
        <p:txBody>
          <a:bodyPr>
            <a:normAutofit fontScale="77500" lnSpcReduction="20000"/>
          </a:bodyPr>
          <a:lstStyle/>
          <a:p>
            <a:pPr algn="just"/>
            <a:r>
              <a:rPr lang="mr-IN" sz="2200" dirty="0" smtClean="0">
                <a:solidFill>
                  <a:srgbClr val="C00000"/>
                </a:solidFill>
              </a:rPr>
              <a:t>अनाच्छादन- </a:t>
            </a:r>
            <a:r>
              <a:rPr lang="mr-IN" sz="2200" dirty="0" smtClean="0">
                <a:solidFill>
                  <a:schemeClr val="tx1"/>
                </a:solidFill>
              </a:rPr>
              <a:t>पृथ्वीच्या पृष्ट्भागाचा वरील </a:t>
            </a:r>
            <a:r>
              <a:rPr lang="mr-IN" sz="2200" dirty="0" smtClean="0">
                <a:solidFill>
                  <a:schemeClr val="tx1"/>
                </a:solidFill>
              </a:rPr>
              <a:t>थर</a:t>
            </a:r>
            <a:r>
              <a:rPr lang="en-US" sz="2200" dirty="0" smtClean="0">
                <a:solidFill>
                  <a:schemeClr val="tx1"/>
                </a:solidFill>
              </a:rPr>
              <a:t> </a:t>
            </a:r>
            <a:r>
              <a:rPr lang="mr-IN" sz="2200" dirty="0" smtClean="0">
                <a:solidFill>
                  <a:schemeClr val="tx1"/>
                </a:solidFill>
              </a:rPr>
              <a:t>नाहींसा </a:t>
            </a:r>
            <a:r>
              <a:rPr lang="mr-IN" sz="2200" dirty="0" smtClean="0">
                <a:solidFill>
                  <a:schemeClr val="tx1"/>
                </a:solidFill>
              </a:rPr>
              <a:t>होण्याच्या क्रियेला अनाच्छादन म्हणतात.</a:t>
            </a:r>
          </a:p>
          <a:p>
            <a:pPr algn="just"/>
            <a:r>
              <a:rPr lang="mr-IN" sz="3000" dirty="0" smtClean="0">
                <a:solidFill>
                  <a:schemeClr val="tx1"/>
                </a:solidFill>
              </a:rPr>
              <a:t>यामध्ये चार प्रक्रिया सावेश होतात.</a:t>
            </a:r>
          </a:p>
          <a:p>
            <a:pPr algn="just"/>
            <a:r>
              <a:rPr lang="mr-IN" sz="3000" dirty="0" smtClean="0">
                <a:solidFill>
                  <a:schemeClr val="tx1"/>
                </a:solidFill>
              </a:rPr>
              <a:t>१.अपक्षय (विदारण) 	२.अपक्षरण(झीज) ३.वहन  ४.निक्षेपण(संचयन)</a:t>
            </a:r>
          </a:p>
          <a:p>
            <a:pPr algn="just"/>
            <a:endParaRPr lang="mr-IN" sz="3000" dirty="0" smtClean="0">
              <a:solidFill>
                <a:schemeClr val="tx1"/>
              </a:solidFill>
            </a:endParaRPr>
          </a:p>
          <a:p>
            <a:pPr algn="just"/>
            <a:r>
              <a:rPr lang="mr-IN" sz="2200" dirty="0" smtClean="0">
                <a:solidFill>
                  <a:schemeClr val="tx1"/>
                </a:solidFill>
              </a:rPr>
              <a:t>भूपृष्ठावर निर-निराळ्या बाह्यकारकाकडून (उदा.ऊन,वारा, पाऊस, नद्या, हिमनद्या भूमिगत पाणी, सागरी लाटा) सतत बदल घडत असतात.यामुळे भूपृष्ठाची मोठ्या प्रमाणात झीज होते.</a:t>
            </a:r>
          </a:p>
          <a:p>
            <a:pPr algn="just"/>
            <a:r>
              <a:rPr lang="mr-IN" sz="2200" dirty="0" smtClean="0">
                <a:solidFill>
                  <a:srgbClr val="C00000"/>
                </a:solidFill>
              </a:rPr>
              <a:t>वैशिष्ट्ये:</a:t>
            </a:r>
          </a:p>
          <a:p>
            <a:pPr algn="just">
              <a:buFont typeface="Arial" pitchFamily="34" charset="0"/>
              <a:buChar char="•"/>
            </a:pPr>
            <a:r>
              <a:rPr lang="mr-IN" sz="2200" dirty="0" smtClean="0">
                <a:solidFill>
                  <a:schemeClr val="tx1"/>
                </a:solidFill>
              </a:rPr>
              <a:t>खडकावरचे वरील आवरण निघून जाते.</a:t>
            </a:r>
            <a:endParaRPr lang="mr-IN" sz="2600" dirty="0" smtClean="0">
              <a:solidFill>
                <a:schemeClr val="tx1"/>
              </a:solidFill>
            </a:endParaRPr>
          </a:p>
          <a:p>
            <a:pPr algn="just">
              <a:buFont typeface="Arial" pitchFamily="34" charset="0"/>
              <a:buChar char="•"/>
            </a:pPr>
            <a:r>
              <a:rPr lang="mr-IN" sz="2200" dirty="0" smtClean="0">
                <a:solidFill>
                  <a:schemeClr val="tx1"/>
                </a:solidFill>
              </a:rPr>
              <a:t>खडक ठिसूळ बनतात</a:t>
            </a:r>
          </a:p>
          <a:p>
            <a:pPr algn="just">
              <a:buFont typeface="Arial" pitchFamily="34" charset="0"/>
              <a:buChar char="•"/>
            </a:pPr>
            <a:r>
              <a:rPr lang="mr-IN" sz="2200" dirty="0" smtClean="0">
                <a:solidFill>
                  <a:schemeClr val="tx1"/>
                </a:solidFill>
              </a:rPr>
              <a:t>खडकाचे मातीत रुपांतर होते.</a:t>
            </a:r>
          </a:p>
          <a:p>
            <a:pPr algn="just">
              <a:buFont typeface="Arial" pitchFamily="34" charset="0"/>
              <a:buChar char="•"/>
            </a:pPr>
            <a:r>
              <a:rPr lang="mr-IN" sz="2200" dirty="0" smtClean="0">
                <a:solidFill>
                  <a:schemeClr val="tx1"/>
                </a:solidFill>
              </a:rPr>
              <a:t>भूप्रदेशाची पातळी खलावते</a:t>
            </a:r>
          </a:p>
          <a:p>
            <a:pPr algn="just">
              <a:buFont typeface="Arial" pitchFamily="34" charset="0"/>
              <a:buChar char="•"/>
            </a:pPr>
            <a:r>
              <a:rPr lang="mr-IN" sz="2200" dirty="0" smtClean="0">
                <a:solidFill>
                  <a:schemeClr val="tx1"/>
                </a:solidFill>
              </a:rPr>
              <a:t>नवीन भूरुपाची निर्मिती होते.</a:t>
            </a:r>
          </a:p>
          <a:p>
            <a:pPr algn="just">
              <a:buFont typeface="Arial" pitchFamily="34" charset="0"/>
              <a:buChar char="•"/>
            </a:pPr>
            <a:endParaRPr lang="mr-IN" sz="2200" dirty="0" smtClean="0">
              <a:solidFill>
                <a:schemeClr val="tx1"/>
              </a:solidFill>
            </a:endParaRPr>
          </a:p>
          <a:p>
            <a:pPr algn="just">
              <a:buFont typeface="Arial" pitchFamily="34" charset="0"/>
              <a:buChar char="•"/>
            </a:pPr>
            <a:r>
              <a:rPr lang="mr-IN" sz="3000" dirty="0" smtClean="0">
                <a:solidFill>
                  <a:srgbClr val="C00000"/>
                </a:solidFill>
              </a:rPr>
              <a:t>अनाच्छादन प्रकार:</a:t>
            </a:r>
          </a:p>
          <a:p>
            <a:pPr marL="514350" indent="-514350" algn="just">
              <a:buAutoNum type="hindiNumPeriod"/>
            </a:pPr>
            <a:r>
              <a:rPr lang="mr-IN" sz="3000" dirty="0" smtClean="0">
                <a:solidFill>
                  <a:schemeClr val="tx1"/>
                </a:solidFill>
              </a:rPr>
              <a:t>विदारण/अपक्षय (</a:t>
            </a:r>
            <a:r>
              <a:rPr lang="en-US" sz="3000" dirty="0" smtClean="0">
                <a:solidFill>
                  <a:schemeClr val="tx1"/>
                </a:solidFill>
              </a:rPr>
              <a:t>Weathering)</a:t>
            </a:r>
            <a:endParaRPr lang="mr-IN" sz="3000" dirty="0" smtClean="0">
              <a:solidFill>
                <a:schemeClr val="tx1"/>
              </a:solidFill>
            </a:endParaRPr>
          </a:p>
          <a:p>
            <a:pPr marL="514350" indent="-514350" algn="just">
              <a:buAutoNum type="hindiNumPeriod"/>
            </a:pPr>
            <a:r>
              <a:rPr lang="mr-IN" sz="3000" dirty="0" smtClean="0">
                <a:solidFill>
                  <a:schemeClr val="tx1"/>
                </a:solidFill>
              </a:rPr>
              <a:t>झीज </a:t>
            </a:r>
            <a:r>
              <a:rPr lang="en-US" sz="3000" dirty="0" smtClean="0">
                <a:solidFill>
                  <a:schemeClr val="tx1"/>
                </a:solidFill>
              </a:rPr>
              <a:t>(Erosion</a:t>
            </a:r>
            <a:r>
              <a:rPr lang="en-US" sz="3000" dirty="0" smtClean="0">
                <a:solidFill>
                  <a:schemeClr val="tx1"/>
                </a:solidFill>
              </a:rPr>
              <a:t>)</a:t>
            </a:r>
          </a:p>
          <a:p>
            <a:pPr marL="514350" indent="-514350" algn="just">
              <a:buAutoNum type="hindiNumPeriod"/>
            </a:pPr>
            <a:r>
              <a:rPr lang="mr-IN" sz="3000" smtClean="0">
                <a:solidFill>
                  <a:schemeClr val="tx1"/>
                </a:solidFill>
              </a:rPr>
              <a:t>घरंगळण (Massmovement)</a:t>
            </a:r>
            <a:endParaRPr lang="mr-IN" sz="3000" dirty="0" smtClean="0">
              <a:solidFill>
                <a:schemeClr val="tx1"/>
              </a:solidFill>
            </a:endParaRPr>
          </a:p>
          <a:p>
            <a:pPr marL="514350" indent="-514350" algn="just"/>
            <a:endParaRPr lang="en-US" dirty="0" smtClean="0">
              <a:solidFill>
                <a:srgbClr val="C00000"/>
              </a:solidFill>
            </a:endParaRPr>
          </a:p>
          <a:p>
            <a:pPr marL="514350" indent="-514350" algn="just"/>
            <a:endParaRPr lang="mr-IN" dirty="0" smtClean="0">
              <a:solidFill>
                <a:srgbClr val="C00000"/>
              </a:solidFill>
            </a:endParaRPr>
          </a:p>
          <a:p>
            <a:pPr marL="514350" indent="-514350" algn="just">
              <a:buAutoNum type="hindiNumPeriod"/>
            </a:pPr>
            <a:endParaRPr lang="en-US"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57200"/>
            <a:ext cx="8839200" cy="6400800"/>
          </a:xfrm>
        </p:spPr>
        <p:txBody>
          <a:bodyPr>
            <a:normAutofit fontScale="62500" lnSpcReduction="20000"/>
          </a:bodyPr>
          <a:lstStyle/>
          <a:p>
            <a:pPr algn="l"/>
            <a:endParaRPr lang="mr-IN" dirty="0" smtClean="0"/>
          </a:p>
          <a:p>
            <a:pPr algn="just"/>
            <a:r>
              <a:rPr lang="en-US" sz="4200" dirty="0" smtClean="0">
                <a:solidFill>
                  <a:schemeClr val="tx1"/>
                </a:solidFill>
              </a:rPr>
              <a:t>विदीर्ण खडकाचा चुरा डबर म्हणून डोंगर-टेकड्यांच्या पायथ्याशी शंकूसारखा साचतो. त्यात आणखी भर पडली म्हणजे काही डबर उतारावरून आणखी खाली घसरते. पुढे ते पावसाच्या पाण्याने किंवा वाऱ्याने दुसरीकडे वाहून जाते.</a:t>
            </a:r>
          </a:p>
          <a:p>
            <a:pPr algn="just"/>
            <a:r>
              <a:rPr lang="en-US" sz="4200" dirty="0" smtClean="0">
                <a:solidFill>
                  <a:srgbClr val="C00000"/>
                </a:solidFill>
              </a:rPr>
              <a:t>पाऊस, वारा, वनस्पती, प्राणी</a:t>
            </a:r>
          </a:p>
          <a:p>
            <a:pPr algn="just"/>
            <a:r>
              <a:rPr lang="en-US" sz="4200" dirty="0" smtClean="0">
                <a:solidFill>
                  <a:schemeClr val="tx1"/>
                </a:solidFill>
              </a:rPr>
              <a:t>पावसाच्या आणि वाऱ्याच्या माऱ्याने जमिनीचे व खडकाचे कण सैल होऊन अखेर ढासळतात. डोंगराळ प्रदेशांत यामुळे चित्रविचित्र आकारांचे खडक व सुळके उभे राहिलेले दिसतात. वनस्पतींची मुळे जमिनीत व खडकांच्या भेगांत घुसतात तसेच जमिनीतील दानवे किंवा रानात बिळे करून राहणारे प्राणी जमीन उकरतात. </a:t>
            </a:r>
            <a:r>
              <a:rPr lang="en-US" sz="4200" dirty="0" smtClean="0">
                <a:solidFill>
                  <a:srgbClr val="C00000"/>
                </a:solidFill>
              </a:rPr>
              <a:t>मनुष्यही घरे, रस्ते, धरणे, पूल इत्यादींसाठी जमीन व डोंगर खणून काढीत असतो.</a:t>
            </a:r>
          </a:p>
          <a:p>
            <a:pPr algn="just"/>
            <a:r>
              <a:rPr lang="en-US" sz="4200" dirty="0" smtClean="0">
                <a:solidFill>
                  <a:schemeClr val="tx1"/>
                </a:solidFill>
              </a:rPr>
              <a:t>जमिनीखालील खडकांवर वरील थरांचे ओझे असते. पाऊस, वारा व क्षरणकारके यांमुळे हे ओझे दूर झाले म्हणजे खालचा दबलेला खडक प्रसरण पावतो. यामुळे त्याचे कपचे सुटतात. मुख्य खडकात आडवे सांधे निर्माण होतात. ते असे दगड खाणीतून काढताना साह्यकारक ठरतात.</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solidFill>
            <a:srgbClr val="FFFF00"/>
          </a:solidFill>
        </p:spPr>
        <p:txBody>
          <a:bodyPr/>
          <a:lstStyle/>
          <a:p>
            <a:r>
              <a:rPr lang="mr-IN" dirty="0" smtClean="0"/>
              <a:t>२.रासायनिक विदारण</a:t>
            </a:r>
            <a:endParaRPr lang="en-US" dirty="0"/>
          </a:p>
        </p:txBody>
      </p:sp>
      <p:sp>
        <p:nvSpPr>
          <p:cNvPr id="3" name="Subtitle 2"/>
          <p:cNvSpPr>
            <a:spLocks noGrp="1"/>
          </p:cNvSpPr>
          <p:nvPr>
            <p:ph type="subTitle" idx="1"/>
          </p:nvPr>
        </p:nvSpPr>
        <p:spPr>
          <a:xfrm>
            <a:off x="0" y="1066800"/>
            <a:ext cx="9144000" cy="5791200"/>
          </a:xfrm>
        </p:spPr>
        <p:txBody>
          <a:bodyPr>
            <a:normAutofit fontScale="85000" lnSpcReduction="20000"/>
          </a:bodyPr>
          <a:lstStyle/>
          <a:p>
            <a:pPr algn="just"/>
            <a:r>
              <a:rPr lang="en-US" dirty="0" smtClean="0">
                <a:solidFill>
                  <a:schemeClr val="tx1"/>
                </a:solidFill>
              </a:rPr>
              <a:t>याचे </a:t>
            </a:r>
            <a:r>
              <a:rPr lang="en-US" dirty="0" smtClean="0">
                <a:solidFill>
                  <a:srgbClr val="C00000"/>
                </a:solidFill>
              </a:rPr>
              <a:t>प्रमुख कारक पाऊस </a:t>
            </a:r>
            <a:r>
              <a:rPr lang="en-US" dirty="0" smtClean="0">
                <a:solidFill>
                  <a:schemeClr val="tx1"/>
                </a:solidFill>
              </a:rPr>
              <a:t>हे आहे. वातावरणातून जमिनीवर पोहोचेपर्यंत हवेतील ऑक्सिजन व कार्बन डायऑक्साइड काही प्रमाणात पावसाच्या पाण्यात विरघळतात. जमिनीच्या वरच्या थरातून खाली जाताना वनस्पतींच्या कुजण्यामुळे उत्पन्न झालेला कार्बन डाय-ऑक्साइड काही अंशी या पाण्यात मिसळतो.</a:t>
            </a:r>
          </a:p>
          <a:p>
            <a:pPr algn="just"/>
            <a:r>
              <a:rPr lang="en-US" dirty="0" smtClean="0">
                <a:solidFill>
                  <a:schemeClr val="tx1"/>
                </a:solidFill>
              </a:rPr>
              <a:t>खडकांच्या फटीत साचलेल्या हवेतील ऑक्सिजनही काही प्रमाणात या पाण्यात विरघळतो. मग </a:t>
            </a:r>
            <a:r>
              <a:rPr lang="en-US" dirty="0" smtClean="0">
                <a:solidFill>
                  <a:srgbClr val="C00000"/>
                </a:solidFill>
              </a:rPr>
              <a:t>ऑक्सिडेशन, हायड्रेशन व कार्बोनेशन </a:t>
            </a:r>
            <a:r>
              <a:rPr lang="en-US" dirty="0" smtClean="0">
                <a:solidFill>
                  <a:schemeClr val="tx1"/>
                </a:solidFill>
              </a:rPr>
              <a:t>या क्रियांमुळे खडकांची काही घटकद्रव्ये या पाण्यात विरघळतात किंवा त्यांवर या पाण्याची रासायनिक क्रिया होऊन तयार झालेले काही पदार्थ विरघळतात. या विरघळण्यामुळे खडकांचे काही कण निघून गेल्यामुळे बाकीचे सैल होतात व खडकांचे विदारण होते. याला खडकाचा अपक्षय किंवा कुजणे असे म्हणतात.</a:t>
            </a:r>
          </a:p>
          <a:p>
            <a:pPr algn="just"/>
            <a:r>
              <a:rPr lang="mr-IN" dirty="0" smtClean="0">
                <a:solidFill>
                  <a:srgbClr val="C00000"/>
                </a:solidFill>
              </a:rPr>
              <a:t>रासायनिक </a:t>
            </a:r>
            <a:r>
              <a:rPr lang="mr-IN" dirty="0" smtClean="0">
                <a:solidFill>
                  <a:srgbClr val="C00000"/>
                </a:solidFill>
                <a:hlinkClick r:id="rId2" action="ppaction://hlinkfile"/>
              </a:rPr>
              <a:t>विदारणाचे</a:t>
            </a:r>
            <a:r>
              <a:rPr lang="mr-IN" dirty="0" smtClean="0">
                <a:solidFill>
                  <a:srgbClr val="C00000"/>
                </a:solidFill>
              </a:rPr>
              <a:t> प्रकार</a:t>
            </a:r>
          </a:p>
          <a:p>
            <a:pPr algn="just"/>
            <a:r>
              <a:rPr lang="mr-IN" dirty="0" smtClean="0">
                <a:solidFill>
                  <a:schemeClr val="tx1"/>
                </a:solidFill>
              </a:rPr>
              <a:t>१.१ भस्मीकरण</a:t>
            </a:r>
          </a:p>
          <a:p>
            <a:pPr algn="just"/>
            <a:r>
              <a:rPr lang="mr-IN" dirty="0" smtClean="0">
                <a:solidFill>
                  <a:schemeClr val="tx1"/>
                </a:solidFill>
              </a:rPr>
              <a:t>१.२ जलीकरण</a:t>
            </a:r>
          </a:p>
          <a:p>
            <a:pPr algn="just"/>
            <a:r>
              <a:rPr lang="mr-IN" dirty="0" smtClean="0">
                <a:solidFill>
                  <a:schemeClr val="tx1"/>
                </a:solidFill>
              </a:rPr>
              <a:t>१.३ कार्बोनेशन</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04800"/>
            <a:ext cx="8763000" cy="6096000"/>
          </a:xfrm>
        </p:spPr>
        <p:txBody>
          <a:bodyPr>
            <a:normAutofit fontScale="85000" lnSpcReduction="20000"/>
          </a:bodyPr>
          <a:lstStyle/>
          <a:p>
            <a:pPr algn="just"/>
            <a:r>
              <a:rPr lang="en-US" dirty="0" smtClean="0">
                <a:solidFill>
                  <a:schemeClr val="tx1"/>
                </a:solidFill>
                <a:latin typeface="Times New Roman" pitchFamily="18" charset="0"/>
                <a:ea typeface="Tahoma" pitchFamily="34" charset="0"/>
                <a:cs typeface="Times New Roman" pitchFamily="18" charset="0"/>
              </a:rPr>
              <a:t>मुरुम हे अंशतः अपक्षय झालेल्या खडकाचे उदाहरण होय. </a:t>
            </a:r>
            <a:r>
              <a:rPr lang="en-US" dirty="0" smtClean="0">
                <a:solidFill>
                  <a:srgbClr val="C00000"/>
                </a:solidFill>
                <a:latin typeface="Times New Roman" pitchFamily="18" charset="0"/>
                <a:ea typeface="Tahoma" pitchFamily="34" charset="0"/>
                <a:cs typeface="Times New Roman" pitchFamily="18" charset="0"/>
              </a:rPr>
              <a:t>पाण्यात कार्बन डाय-ऑक्साइड विरघळून सौम्य कार्बानिक अम्ल</a:t>
            </a:r>
            <a:r>
              <a:rPr lang="en-US" dirty="0" smtClean="0">
                <a:solidFill>
                  <a:schemeClr val="tx1"/>
                </a:solidFill>
                <a:latin typeface="Times New Roman" pitchFamily="18" charset="0"/>
                <a:ea typeface="Tahoma" pitchFamily="34" charset="0"/>
                <a:cs typeface="Times New Roman" pitchFamily="18" charset="0"/>
              </a:rPr>
              <a:t> तयार होते. चुनखडकावर या अम्लाची क्रिया होऊन कॅल्शियम-बायकार्बोनेट हा संयुग तयार होतो आणि तो पाण्याबरोबर वाहून गेल्यामुळे मूळचा खडक दुर्बल होतो. चुनखडकाच्या प्रदेशात यामुळे खोल घळया निर्माण झालेल्या दिसतात. भूपृष्ठाखालीही या क्रियेमुळे पोकळ्या व गुहा तयार होतात, खडकांतील भेगा रुंदावतात आणि जलप्रवाह विवरात गुप्त होऊन खाली दुसरीकडे पुन्हा प्रगट होतात.</a:t>
            </a:r>
          </a:p>
          <a:p>
            <a:pPr algn="just"/>
            <a:r>
              <a:rPr lang="en-US" dirty="0" smtClean="0">
                <a:solidFill>
                  <a:srgbClr val="C00000"/>
                </a:solidFill>
                <a:latin typeface="Times New Roman" pitchFamily="18" charset="0"/>
                <a:ea typeface="Tahoma" pitchFamily="34" charset="0"/>
                <a:cs typeface="Times New Roman" pitchFamily="18" charset="0"/>
              </a:rPr>
              <a:t>अग्निजन्य खडकांवरही या पाण्याचा परिणाम </a:t>
            </a:r>
            <a:r>
              <a:rPr lang="en-US" dirty="0" smtClean="0">
                <a:solidFill>
                  <a:schemeClr val="tx1"/>
                </a:solidFill>
                <a:latin typeface="Times New Roman" pitchFamily="18" charset="0"/>
                <a:ea typeface="Tahoma" pitchFamily="34" charset="0"/>
                <a:cs typeface="Times New Roman" pitchFamily="18" charset="0"/>
              </a:rPr>
              <a:t>होतो. ग्रॅनाइट खडकांच्या पोटॅश फेल्डस्पार या घटकावर परिणाम होऊन त्यांचे रूपांतर केओलीनमध्ये–चिनी मातीत होते. ही माती पाण्याने फुगते व खडकाचे अधिकच कणी विघटन करते. प्लेजिओक्लेज फेल्डस्पार व फेरोमॅग्नेशियन खनिजे यांवर जलाभिक्रिया होऊन इलाइट व माँटमॉरिलोनाइट ही द्रव्ये तयार होतात. फेरोमॅग्नेशियन खनिजांतून मुक्त झालेले लोह ऑक्सिजन आणि पाणी यांच्याशी संयुक्त होऊन लिमोनाइट बनते. यामुळे कित्येक खडकांवर मातट पिवळा रंग चढलेला दिसतो.</a:t>
            </a:r>
          </a:p>
          <a:p>
            <a:endParaRPr lang="en-US" dirty="0">
              <a:solidFill>
                <a:schemeClr val="tx1"/>
              </a:solidFill>
              <a:latin typeface="Times New Roman" pitchFamily="18" charset="0"/>
              <a:ea typeface="Tahoma"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04800"/>
            <a:ext cx="8534400" cy="6172200"/>
          </a:xfrm>
        </p:spPr>
        <p:txBody>
          <a:bodyPr>
            <a:normAutofit fontScale="85000" lnSpcReduction="20000"/>
          </a:bodyPr>
          <a:lstStyle/>
          <a:p>
            <a:pPr algn="just"/>
            <a:r>
              <a:rPr lang="en-US" dirty="0" smtClean="0">
                <a:solidFill>
                  <a:srgbClr val="C00000"/>
                </a:solidFill>
                <a:latin typeface="Times New Roman" pitchFamily="18" charset="0"/>
                <a:cs typeface="Times New Roman" pitchFamily="18" charset="0"/>
              </a:rPr>
              <a:t>बेसाल्टसारख्या खडकांवर जलाभिक्रिया </a:t>
            </a:r>
            <a:r>
              <a:rPr lang="en-US" dirty="0" smtClean="0">
                <a:solidFill>
                  <a:schemeClr val="tx1"/>
                </a:solidFill>
                <a:latin typeface="Times New Roman" pitchFamily="18" charset="0"/>
                <a:cs typeface="Times New Roman" pitchFamily="18" charset="0"/>
              </a:rPr>
              <a:t>होऊन अल्प प्रमाणात गोलाकार अपपर्णन होते. नुसत्या ओलसर हवेनेही विदारण झालेले दिसून येते. कोरड्या हवेत शतकानुशतके टिकणारा चुनखडक, संगमरवर अथवा फेल्डस्पारयुक्त अग्निजन्य खडक आर्द्र हवेत मात्र टिकत नाही. इमारती, पुतळे, स्मारके इत्यादींसाठी वापरलेले असे दगड कालांतराने पिवळट पडलेले दिसतात किंवा त्यांवर लहान लहान खड्डे पडलेले दिसतात. काही इमारतींचे दगड सैल झाल्यामुळे त्यांची दुरुस्ती करावी लागते.</a:t>
            </a:r>
          </a:p>
          <a:p>
            <a:pPr algn="just"/>
            <a:r>
              <a:rPr lang="en-US" dirty="0" smtClean="0">
                <a:solidFill>
                  <a:srgbClr val="C00000"/>
                </a:solidFill>
                <a:latin typeface="Times New Roman" pitchFamily="18" charset="0"/>
                <a:cs typeface="Times New Roman" pitchFamily="18" charset="0"/>
              </a:rPr>
              <a:t>वनस्पतींच्या कुजण्यामुळे </a:t>
            </a:r>
            <a:r>
              <a:rPr lang="en-US" dirty="0" smtClean="0">
                <a:solidFill>
                  <a:schemeClr val="tx1"/>
                </a:solidFill>
                <a:latin typeface="Times New Roman" pitchFamily="18" charset="0"/>
                <a:cs typeface="Times New Roman" pitchFamily="18" charset="0"/>
              </a:rPr>
              <a:t>अनेक प्रकारची सेंद्रिय अम्ले तयार होतात. त्यांची खडकांच्या खनिजांवर रासायनिक क्रिया होऊनही काही प्रमाणात रासायनिक विदारण होते.</a:t>
            </a:r>
          </a:p>
          <a:p>
            <a:pPr algn="just"/>
            <a:r>
              <a:rPr lang="en-US" dirty="0" smtClean="0">
                <a:solidFill>
                  <a:schemeClr val="tx1"/>
                </a:solidFill>
                <a:latin typeface="Times New Roman" pitchFamily="18" charset="0"/>
                <a:cs typeface="Times New Roman" pitchFamily="18" charset="0"/>
              </a:rPr>
              <a:t>विदारणाचे प्रकार व त्याची कारके यांचा वेगवेगळा विचार सोयीसाठी केला, तरी प्रत्यक्षात त्यांची क्रिया एकत्रितच होत असते. विदारणाने तयार झालेले डबर वाहून नेऊन क्षरण कारके भूपृष्ठाची झीज घडवून आणतात आणि झीज होताना तयार झालेल्या डबराचेही ओझे वाहून नेऊन दुसऱ्या ठिकाणी भर टाकण्याचे कार्य करतात.</a:t>
            </a:r>
            <a:endParaRPr lang="en-US"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914400"/>
          </a:xfrm>
          <a:solidFill>
            <a:srgbClr val="FFFF00"/>
          </a:solidFill>
        </p:spPr>
        <p:txBody>
          <a:bodyPr>
            <a:normAutofit/>
          </a:bodyPr>
          <a:lstStyle/>
          <a:p>
            <a:pPr algn="just"/>
            <a:r>
              <a:rPr lang="mr-IN" sz="2800" dirty="0" smtClean="0"/>
              <a:t>३.जैविक विदारण</a:t>
            </a:r>
            <a:endParaRPr lang="en-US" sz="2800" dirty="0"/>
          </a:p>
        </p:txBody>
      </p:sp>
      <p:sp>
        <p:nvSpPr>
          <p:cNvPr id="3" name="Subtitle 2"/>
          <p:cNvSpPr>
            <a:spLocks noGrp="1"/>
          </p:cNvSpPr>
          <p:nvPr>
            <p:ph type="subTitle" idx="1"/>
          </p:nvPr>
        </p:nvSpPr>
        <p:spPr>
          <a:xfrm>
            <a:off x="304800" y="1219200"/>
            <a:ext cx="8839200" cy="5257800"/>
          </a:xfrm>
        </p:spPr>
        <p:txBody>
          <a:bodyPr>
            <a:normAutofit/>
          </a:bodyPr>
          <a:lstStyle/>
          <a:p>
            <a:pPr algn="just"/>
            <a:r>
              <a:rPr lang="mr-IN" sz="2800" dirty="0" smtClean="0">
                <a:solidFill>
                  <a:schemeClr val="tx1"/>
                </a:solidFill>
              </a:rPr>
              <a:t>जैविक विदारण निसर्गातील सजीवांमुळे घडून येते.यात काही </a:t>
            </a:r>
            <a:r>
              <a:rPr lang="mr-IN" sz="2800" dirty="0" smtClean="0">
                <a:solidFill>
                  <a:srgbClr val="C00000"/>
                </a:solidFill>
              </a:rPr>
              <a:t>प्राणी आणि काही वनस्पती </a:t>
            </a:r>
            <a:r>
              <a:rPr lang="mr-IN" sz="2800" dirty="0" smtClean="0">
                <a:solidFill>
                  <a:schemeClr val="tx1"/>
                </a:solidFill>
              </a:rPr>
              <a:t> येतात.  आपण पाहतो मुंग्यांनी राहण्यासाठी जे वारूळ बनवलेले असते, त्यासाठी ते जमीन पोखरतात.  त्याचप्रमाणे उंदीर, ससे, घुशी हे प्राणी जमीन पोखरून बिळे बनवतात. इतर कृमी-किटके हि जमीन पोखरत असतात. याकारणांमुळे खडकांचे जे विदारण होते त्याला जैविक विदारण म्हणतात.तसेच खडकांवर शैवाल, दगडफूल सारख्या वनस्पती वाढतात, ज्यामुळे खडकांचे जैविक विदारण होते.</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1"/>
          </a:xfrm>
          <a:solidFill>
            <a:srgbClr val="FFFF00"/>
          </a:solidFill>
        </p:spPr>
        <p:txBody>
          <a:bodyPr>
            <a:normAutofit/>
          </a:bodyPr>
          <a:lstStyle/>
          <a:p>
            <a:r>
              <a:rPr lang="mr-IN" sz="4000" dirty="0" smtClean="0"/>
              <a:t>नदीचे कार्य</a:t>
            </a:r>
            <a:endParaRPr lang="en-US" sz="4000" dirty="0"/>
          </a:p>
        </p:txBody>
      </p:sp>
      <p:sp>
        <p:nvSpPr>
          <p:cNvPr id="3" name="Subtitle 2"/>
          <p:cNvSpPr>
            <a:spLocks noGrp="1"/>
          </p:cNvSpPr>
          <p:nvPr>
            <p:ph type="subTitle" idx="1"/>
          </p:nvPr>
        </p:nvSpPr>
        <p:spPr>
          <a:xfrm>
            <a:off x="152400" y="838200"/>
            <a:ext cx="8839200" cy="6019800"/>
          </a:xfrm>
        </p:spPr>
        <p:txBody>
          <a:bodyPr>
            <a:noAutofit/>
          </a:bodyPr>
          <a:lstStyle/>
          <a:p>
            <a:pPr algn="just"/>
            <a:r>
              <a:rPr lang="mr-IN" sz="1600" b="1" dirty="0" smtClean="0">
                <a:solidFill>
                  <a:srgbClr val="C00000"/>
                </a:solidFill>
              </a:rPr>
              <a:t>वाहते पाणी</a:t>
            </a:r>
          </a:p>
          <a:p>
            <a:pPr algn="just"/>
            <a:r>
              <a:rPr lang="mr-IN" sz="1800" dirty="0" smtClean="0">
                <a:solidFill>
                  <a:schemeClr val="tx1"/>
                </a:solidFill>
              </a:rPr>
              <a:t>पावसाचे पाणी जमिनीवर पडले म्हणजे त्यातील काही पाण्याचे बाष्पीभवन होऊन ते पुन्हा वातावरणात जाते, काही पाणी जमिनीत मुरते आणि काही पाणी जमिनीवरून उताराकडे वाहू लागते. ते सपाट पृष्ठावरून थराच्या स्वरूपात खाली येऊ लागते किंवा लहानलहान प्रवाहांतून मोठ्या प्रवाहात येऊन विशिष्ट मार्गाने नदीच्या स्वरूपात वाहू लागते. ते शेवटी समुद्राला मिळावयाचे असते.</a:t>
            </a:r>
          </a:p>
          <a:p>
            <a:pPr algn="just"/>
            <a:r>
              <a:rPr lang="mr-IN" sz="1800" dirty="0" smtClean="0">
                <a:solidFill>
                  <a:schemeClr val="tx1"/>
                </a:solidFill>
              </a:rPr>
              <a:t>पावसाचे पाणी जमिनीवर पोहोचण्याच्या आधी गवतावर किंवा झाडाझुडपांवर पडले, तर त्याचा जोर कमी होऊन ते जमिनीवर ठिबकते. गवतावर पडलेले पाणी त्याच्या काड्यापात्यांमधून वाट काढून हळूहळू खाली येते. उघड्या जमिनीवर पडलेले पावसाचे थेंब मात्र आपल्या जोराने मातीचे कण ढळवितात आणि त्यांना बरोबर घेऊन पाणी वाहू लागते. जोरदार वादळी पावसामुळे एक हेक्टर जमिनीवरील सु. सव्वादोनशे मेट्रिक टन माती याप्रमाणे ढळविली जाते.</a:t>
            </a:r>
          </a:p>
          <a:p>
            <a:pPr algn="just"/>
            <a:r>
              <a:rPr lang="mr-IN" sz="1800" dirty="0" smtClean="0">
                <a:solidFill>
                  <a:schemeClr val="tx1"/>
                </a:solidFill>
              </a:rPr>
              <a:t>मातीचे हे कण जमिनीची नैसर्गिक छिद्रे बुजवितात व पाणी न मुरता अधिकच वाहू लागते आणि जमिनीची अधिकच झीज करते. उतार जितका अधिक तीव्र तितकी ही झीज जास्त होते. मातीचे कण उताराच्या पायथ्याशी येऊन तेथे किंवा दरीच्या तळावर साचून राहतात. हे मिश्र डबर किंवा बारीक कणांचा गाळ म्हणजे या ठिकाणी पडलेली भर होय. यात वाळूचे कण जास्त असले, तर ते शेतीला अपायकारक ठरतात. तसेच लहान प्रवाहांच्या मार्गावर गाळ साचून पाणी आजूबाजूला पसरण्याचा संभव असतो. उतार तीव्र आणि वाहणारे पाणी पुष्कळ असेल, तर अनेक छोट्या, जवळजवळ समांतर ओहोळांनी पाणी खाली येते. हे ओहोळ जमीन झिजवून अधिकाधिक खोल होत जातात, शेजारशेजारचे ओहोळ एक होतात आणि मग उतारावर नाळी व घळया पडू लागतात. नंतर प्रदेशाला उत्खातभूमीचे स्वरूप येऊ लागते.</a:t>
            </a:r>
          </a:p>
          <a:p>
            <a:endParaRPr lang="mr-IN" sz="1400" dirty="0" smtClean="0">
              <a:solidFill>
                <a:schemeClr val="tx1"/>
              </a:solidFill>
            </a:endParaRPr>
          </a:p>
          <a:p>
            <a:endParaRPr lang="en-US" sz="1400"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10600" cy="3539430"/>
          </a:xfrm>
          <a:prstGeom prst="rect">
            <a:avLst/>
          </a:prstGeom>
        </p:spPr>
        <p:txBody>
          <a:bodyPr wrap="square">
            <a:spAutoFit/>
          </a:bodyPr>
          <a:lstStyle/>
          <a:p>
            <a:pPr algn="just"/>
            <a:r>
              <a:rPr lang="mr-IN" sz="2000" dirty="0" smtClean="0"/>
              <a:t>यामुळे शेती उद्ध्वस्त होऊ नये म्हणून उतारावर बांध घालून रुंद पायऱ्या तयार करतात, माती धुपून जाऊ नये म्हणून झाडेझुडपे लावतात व घळयांची तोंडे बंद करून त्या गाळाने भरून येऊ देतात. शेतात ताली घालून बांधबंदिस्ती याचसाठी करतात.</a:t>
            </a:r>
          </a:p>
          <a:p>
            <a:pPr algn="just"/>
            <a:r>
              <a:rPr lang="mr-IN" sz="2000" dirty="0" smtClean="0">
                <a:solidFill>
                  <a:srgbClr val="C00000"/>
                </a:solidFill>
              </a:rPr>
              <a:t>तीव्र उताराच्या डोंगराळ भागांत अनेक प्रवाह एकत्र येऊन एक मोठा प्रवाह बनला आणि तो दोन काठांमधून ठराविक मार्गाने वाहू लागला, म्हणजे त्याला </a:t>
            </a:r>
            <a:r>
              <a:rPr lang="mr-IN" sz="2400" b="1" dirty="0" smtClean="0">
                <a:solidFill>
                  <a:srgbClr val="002060"/>
                </a:solidFill>
              </a:rPr>
              <a:t>⇨नदी </a:t>
            </a:r>
            <a:r>
              <a:rPr lang="mr-IN" sz="2000" dirty="0" smtClean="0"/>
              <a:t> म्हणतात. ज्या मूळ प्रवाहामुळे नदी बनते, ते तिचे शीर्ष प्रवाह किंवा उगम प्रवाह होत. कधी कधी नदी एखाद्या सरोवरातून, झऱ्यातून, हिमनदीतूनही उगम पावते व उताराकडे वाहत जाते. ती दुसऱ्या नदीलाच किंवा एखाद्या सरोवराला किंवा शेवटी समुद्राला जाऊन मिळते; तेथे तिचे मुख असते. वाहून आणलेले पदार्थ तेथे टाकून नदी त्या ठिकाणी भर घालते.</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90600"/>
            <a:ext cx="9144000" cy="5029200"/>
          </a:xfrm>
        </p:spPr>
        <p:txBody>
          <a:bodyPr>
            <a:normAutofit/>
          </a:bodyPr>
          <a:lstStyle/>
          <a:p>
            <a:pPr algn="just"/>
            <a:r>
              <a:rPr lang="mr-IN" sz="2800" dirty="0" smtClean="0">
                <a:solidFill>
                  <a:srgbClr val="C00000"/>
                </a:solidFill>
              </a:rPr>
              <a:t>१.विदारण/अपक्षय- अर्थ(</a:t>
            </a:r>
            <a:r>
              <a:rPr lang="en-US" sz="2800" dirty="0" smtClean="0">
                <a:solidFill>
                  <a:srgbClr val="C00000"/>
                </a:solidFill>
              </a:rPr>
              <a:t>Weathering)</a:t>
            </a:r>
            <a:r>
              <a:rPr lang="mr-IN" sz="2800" dirty="0" smtClean="0">
                <a:solidFill>
                  <a:srgbClr val="C00000"/>
                </a:solidFill>
              </a:rPr>
              <a:t> </a:t>
            </a:r>
          </a:p>
          <a:p>
            <a:pPr algn="just"/>
            <a:r>
              <a:rPr lang="mr-IN" sz="2800" dirty="0" smtClean="0">
                <a:solidFill>
                  <a:schemeClr val="tx1"/>
                </a:solidFill>
              </a:rPr>
              <a:t>ऊन,वारा,पाऊस,हिमनद्या,भूमिगत पाणी,सागरी लाटा या बाह्यकारकामुळे/शक्तीमार्फत भूपृष्ठाची झीज होते . त्याला </a:t>
            </a:r>
            <a:r>
              <a:rPr lang="mr-IN" sz="2800" b="1" dirty="0" smtClean="0">
                <a:solidFill>
                  <a:srgbClr val="002060"/>
                </a:solidFill>
              </a:rPr>
              <a:t>खनन</a:t>
            </a:r>
            <a:r>
              <a:rPr lang="mr-IN" sz="2800" dirty="0" smtClean="0">
                <a:solidFill>
                  <a:schemeClr val="tx1"/>
                </a:solidFill>
              </a:rPr>
              <a:t> किंवा </a:t>
            </a:r>
            <a:r>
              <a:rPr lang="mr-IN" sz="2800" dirty="0" smtClean="0">
                <a:solidFill>
                  <a:srgbClr val="002060"/>
                </a:solidFill>
              </a:rPr>
              <a:t>क्षरण </a:t>
            </a:r>
            <a:r>
              <a:rPr lang="mr-IN" sz="2800" dirty="0" smtClean="0">
                <a:solidFill>
                  <a:schemeClr val="tx1"/>
                </a:solidFill>
              </a:rPr>
              <a:t> म्हणतात . झीज कार्यामुळे खडकांचे बारीक तुकडे व मातीचे कण खोलगट भागाकडे उताराने वाहून नेले जातात .या क्रियेस </a:t>
            </a:r>
            <a:r>
              <a:rPr lang="mr-IN" sz="2800" b="1" dirty="0" smtClean="0">
                <a:solidFill>
                  <a:srgbClr val="002060"/>
                </a:solidFill>
              </a:rPr>
              <a:t>वहन</a:t>
            </a:r>
            <a:r>
              <a:rPr lang="mr-IN" sz="2800" dirty="0" smtClean="0">
                <a:solidFill>
                  <a:srgbClr val="002060"/>
                </a:solidFill>
              </a:rPr>
              <a:t> </a:t>
            </a:r>
            <a:r>
              <a:rPr lang="mr-IN" sz="2800" dirty="0" smtClean="0">
                <a:solidFill>
                  <a:schemeClr val="tx1"/>
                </a:solidFill>
              </a:rPr>
              <a:t>कार्य म्हणतात .वारा,वाहते पाणी इत्यादी घटक वहनकार्य करतात . सखल भागात सर्व कणाचे संचयन होते त्यास भरण कार्य म्हणतात .खडकांचे विखंडन किंवा झीज होणे या क्रियेला </a:t>
            </a:r>
            <a:r>
              <a:rPr lang="mr-IN" sz="2800" b="1" dirty="0" smtClean="0">
                <a:solidFill>
                  <a:srgbClr val="002060"/>
                </a:solidFill>
              </a:rPr>
              <a:t>विदारण</a:t>
            </a:r>
            <a:r>
              <a:rPr lang="mr-IN" sz="2800" dirty="0" smtClean="0">
                <a:solidFill>
                  <a:schemeClr val="tx1"/>
                </a:solidFill>
              </a:rPr>
              <a:t> म्हणतात</a:t>
            </a:r>
            <a:endParaRPr lang="en-US" sz="2800" dirty="0">
              <a:solidFill>
                <a:schemeClr val="tx1"/>
              </a:solidFill>
            </a:endParaRPr>
          </a:p>
        </p:txBody>
      </p:sp>
      <p:sp>
        <p:nvSpPr>
          <p:cNvPr id="4" name="Title 1"/>
          <p:cNvSpPr>
            <a:spLocks noGrp="1"/>
          </p:cNvSpPr>
          <p:nvPr>
            <p:ph type="ctrTitle"/>
          </p:nvPr>
        </p:nvSpPr>
        <p:spPr>
          <a:xfrm>
            <a:off x="0" y="1"/>
            <a:ext cx="9144000" cy="762000"/>
          </a:xfrm>
          <a:solidFill>
            <a:schemeClr val="accent6">
              <a:lumMod val="60000"/>
              <a:lumOff val="40000"/>
            </a:schemeClr>
          </a:solidFill>
        </p:spPr>
        <p:txBody>
          <a:bodyPr/>
          <a:lstStyle/>
          <a:p>
            <a:r>
              <a:rPr lang="mr-IN" b="1" dirty="0" smtClean="0">
                <a:solidFill>
                  <a:srgbClr val="0070C0"/>
                </a:solidFill>
              </a:rPr>
              <a:t>अनाच्छादन (</a:t>
            </a:r>
            <a:r>
              <a:rPr lang="en-US" b="1" dirty="0" smtClean="0">
                <a:solidFill>
                  <a:srgbClr val="0070C0"/>
                </a:solidFill>
              </a:rPr>
              <a:t>Denudation)</a:t>
            </a:r>
            <a:endParaRPr lang="en-US" b="1"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90600"/>
            <a:ext cx="8839200" cy="4191000"/>
          </a:xfrm>
        </p:spPr>
        <p:txBody>
          <a:bodyPr>
            <a:normAutofit/>
          </a:bodyPr>
          <a:lstStyle/>
          <a:p>
            <a:pPr algn="just"/>
            <a:r>
              <a:rPr lang="mr-IN" sz="2400" dirty="0" smtClean="0">
                <a:solidFill>
                  <a:srgbClr val="C00000"/>
                </a:solidFill>
              </a:rPr>
              <a:t>विदारण: </a:t>
            </a:r>
            <a:r>
              <a:rPr lang="mr-IN" sz="2400" dirty="0" smtClean="0">
                <a:solidFill>
                  <a:schemeClr val="tx1"/>
                </a:solidFill>
              </a:rPr>
              <a:t>बह्याश्क्तीच्या कारकामुळे खडकाचे जागच्या जागी फुटणे </a:t>
            </a:r>
            <a:endParaRPr lang="en-US" sz="2800" dirty="0">
              <a:solidFill>
                <a:schemeClr val="tx1"/>
              </a:solidFill>
            </a:endParaRPr>
          </a:p>
        </p:txBody>
      </p:sp>
      <p:pic>
        <p:nvPicPr>
          <p:cNvPr id="1026" name="Picture 2" descr="G:\Class Notes\B.A.I\download (1).jpg"/>
          <p:cNvPicPr>
            <a:picLocks noChangeAspect="1" noChangeArrowheads="1"/>
          </p:cNvPicPr>
          <p:nvPr/>
        </p:nvPicPr>
        <p:blipFill>
          <a:blip r:embed="rId2"/>
          <a:srcRect/>
          <a:stretch>
            <a:fillRect/>
          </a:stretch>
        </p:blipFill>
        <p:spPr bwMode="auto">
          <a:xfrm>
            <a:off x="228600" y="1981200"/>
            <a:ext cx="4190163" cy="2743200"/>
          </a:xfrm>
          <a:prstGeom prst="rect">
            <a:avLst/>
          </a:prstGeom>
          <a:noFill/>
        </p:spPr>
      </p:pic>
      <p:pic>
        <p:nvPicPr>
          <p:cNvPr id="1027" name="Picture 3" descr="G:\Class Notes\B.A.I\download.jpg"/>
          <p:cNvPicPr>
            <a:picLocks noChangeAspect="1" noChangeArrowheads="1"/>
          </p:cNvPicPr>
          <p:nvPr/>
        </p:nvPicPr>
        <p:blipFill>
          <a:blip r:embed="rId3"/>
          <a:srcRect/>
          <a:stretch>
            <a:fillRect/>
          </a:stretch>
        </p:blipFill>
        <p:spPr bwMode="auto">
          <a:xfrm>
            <a:off x="4953000" y="1981200"/>
            <a:ext cx="3890913" cy="2743200"/>
          </a:xfrm>
          <a:prstGeom prst="rect">
            <a:avLst/>
          </a:prstGeom>
          <a:noFill/>
        </p:spPr>
      </p:pic>
      <p:pic>
        <p:nvPicPr>
          <p:cNvPr id="1028" name="Picture 4" descr="G:\Class Notes\B.A.I\download.jpg"/>
          <p:cNvPicPr>
            <a:picLocks noChangeAspect="1" noChangeArrowheads="1"/>
          </p:cNvPicPr>
          <p:nvPr/>
        </p:nvPicPr>
        <p:blipFill>
          <a:blip r:embed="rId3"/>
          <a:srcRect/>
          <a:stretch>
            <a:fillRect/>
          </a:stretch>
        </p:blipFill>
        <p:spPr bwMode="auto">
          <a:xfrm>
            <a:off x="1371600" y="4724400"/>
            <a:ext cx="5867401" cy="18478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
            <a:ext cx="8915400" cy="1143000"/>
          </a:xfrm>
        </p:spPr>
        <p:txBody>
          <a:bodyPr/>
          <a:lstStyle/>
          <a:p>
            <a:r>
              <a:rPr lang="mr-IN" dirty="0" smtClean="0">
                <a:solidFill>
                  <a:srgbClr val="C00000"/>
                </a:solidFill>
              </a:rPr>
              <a:t>विदारण  प्रक्रिया</a:t>
            </a:r>
            <a:endParaRPr lang="en-US" dirty="0"/>
          </a:p>
        </p:txBody>
      </p:sp>
      <p:sp>
        <p:nvSpPr>
          <p:cNvPr id="3" name="Subtitle 2"/>
          <p:cNvSpPr>
            <a:spLocks noGrp="1"/>
          </p:cNvSpPr>
          <p:nvPr>
            <p:ph type="subTitle" idx="1"/>
          </p:nvPr>
        </p:nvSpPr>
        <p:spPr>
          <a:xfrm>
            <a:off x="0" y="1219200"/>
            <a:ext cx="8915400" cy="5638800"/>
          </a:xfrm>
        </p:spPr>
        <p:txBody>
          <a:bodyPr>
            <a:normAutofit/>
          </a:bodyPr>
          <a:lstStyle/>
          <a:p>
            <a:pPr algn="just"/>
            <a:r>
              <a:rPr lang="mr-IN" sz="2800" dirty="0" smtClean="0">
                <a:solidFill>
                  <a:srgbClr val="C00000"/>
                </a:solidFill>
              </a:rPr>
              <a:t>१.विघटन-</a:t>
            </a:r>
            <a:r>
              <a:rPr lang="mr-IN" sz="2800" dirty="0" smtClean="0">
                <a:solidFill>
                  <a:schemeClr val="tx1"/>
                </a:solidFill>
              </a:rPr>
              <a:t>सौरशक्ती व पाणी –खडकाचे तुकड्यात रुपांतर</a:t>
            </a:r>
          </a:p>
          <a:p>
            <a:pPr algn="just"/>
            <a:r>
              <a:rPr lang="mr-IN" sz="2800" dirty="0" smtClean="0">
                <a:solidFill>
                  <a:srgbClr val="0070C0"/>
                </a:solidFill>
              </a:rPr>
              <a:t>खंड विघटन – </a:t>
            </a:r>
            <a:r>
              <a:rPr lang="mr-IN" sz="2800" dirty="0" smtClean="0">
                <a:solidFill>
                  <a:schemeClr val="tx1"/>
                </a:solidFill>
              </a:rPr>
              <a:t>मुल खडकाला उभ्या आडव्या भेगा -शुष्कप्रदेश</a:t>
            </a:r>
          </a:p>
          <a:p>
            <a:pPr algn="just"/>
            <a:r>
              <a:rPr lang="mr-IN" sz="2800" dirty="0" smtClean="0">
                <a:solidFill>
                  <a:schemeClr val="tx1"/>
                </a:solidFill>
              </a:rPr>
              <a:t> </a:t>
            </a:r>
            <a:r>
              <a:rPr lang="mr-IN" sz="2800" dirty="0" smtClean="0">
                <a:solidFill>
                  <a:srgbClr val="0070C0"/>
                </a:solidFill>
              </a:rPr>
              <a:t>कणीदार विघटन-</a:t>
            </a:r>
            <a:r>
              <a:rPr lang="en-US" sz="2800" dirty="0" smtClean="0">
                <a:solidFill>
                  <a:srgbClr val="0070C0"/>
                </a:solidFill>
              </a:rPr>
              <a:t> </a:t>
            </a:r>
            <a:r>
              <a:rPr lang="en-US" sz="2800" dirty="0" smtClean="0">
                <a:solidFill>
                  <a:schemeClr val="tx1"/>
                </a:solidFill>
              </a:rPr>
              <a:t>खडक फुटताना त्यांचे कणी विघटन (कणकण वेगळे होणे) होते, अपपर्णन (कांद्यासारखे पापुद्रे निघणे) होते, सांध्याच्या भेगा मोठ्या होऊन खडकांचे मोठे ठोकळे अलग होतात</a:t>
            </a:r>
            <a:r>
              <a:rPr lang="mr-IN" sz="2800" dirty="0" smtClean="0">
                <a:solidFill>
                  <a:schemeClr val="tx1"/>
                </a:solidFill>
              </a:rPr>
              <a:t> </a:t>
            </a:r>
          </a:p>
          <a:p>
            <a:pPr algn="just"/>
            <a:r>
              <a:rPr lang="mr-IN" sz="2800" dirty="0" smtClean="0">
                <a:solidFill>
                  <a:srgbClr val="C00000"/>
                </a:solidFill>
              </a:rPr>
              <a:t>२.अपघटन – </a:t>
            </a:r>
            <a:r>
              <a:rPr lang="mr-IN" sz="2800" dirty="0" smtClean="0">
                <a:solidFill>
                  <a:schemeClr val="tx1"/>
                </a:solidFill>
              </a:rPr>
              <a:t>रासायनिक करके –खनिजे विरघळतात</a:t>
            </a:r>
          </a:p>
          <a:p>
            <a:pPr algn="just"/>
            <a:r>
              <a:rPr lang="mr-IN" sz="2800" dirty="0" smtClean="0">
                <a:solidFill>
                  <a:srgbClr val="C00000"/>
                </a:solidFill>
              </a:rPr>
              <a:t>३.अपदलन-</a:t>
            </a:r>
            <a:r>
              <a:rPr lang="mr-IN" sz="2800" dirty="0" smtClean="0">
                <a:solidFill>
                  <a:schemeClr val="tx1"/>
                </a:solidFill>
              </a:rPr>
              <a:t>भौतिक</a:t>
            </a:r>
            <a:r>
              <a:rPr lang="mr-IN" sz="2800" dirty="0" smtClean="0">
                <a:solidFill>
                  <a:srgbClr val="C00000"/>
                </a:solidFill>
              </a:rPr>
              <a:t> </a:t>
            </a:r>
            <a:r>
              <a:rPr lang="mr-IN" sz="2800" dirty="0" smtClean="0">
                <a:solidFill>
                  <a:schemeClr val="tx1"/>
                </a:solidFill>
              </a:rPr>
              <a:t>आणि रासायनिक सयुंक्त क्रिया -पापुद्रे</a:t>
            </a:r>
          </a:p>
          <a:p>
            <a:pPr algn="just"/>
            <a:endParaRPr lang="mr-IN" sz="2800" dirty="0" smtClean="0">
              <a:solidFill>
                <a:srgbClr val="C00000"/>
              </a:solidFill>
            </a:endParaRPr>
          </a:p>
          <a:p>
            <a:pPr algn="just"/>
            <a:r>
              <a:rPr lang="mr-IN" sz="2800" dirty="0" smtClean="0">
                <a:solidFill>
                  <a:srgbClr val="C00000"/>
                </a:solidFill>
              </a:rPr>
              <a:t>४.खडक विखंडन- </a:t>
            </a:r>
            <a:r>
              <a:rPr lang="mr-IN" sz="2800" dirty="0" smtClean="0">
                <a:solidFill>
                  <a:schemeClr val="tx1"/>
                </a:solidFill>
              </a:rPr>
              <a:t>खडकाचे वेडे-वाकडे तुकडे</a:t>
            </a:r>
            <a:endParaRPr lang="en-US" sz="28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9600"/>
          </a:xfrm>
          <a:solidFill>
            <a:srgbClr val="FFFF00"/>
          </a:solidFill>
        </p:spPr>
        <p:txBody>
          <a:bodyPr>
            <a:normAutofit fontScale="90000"/>
          </a:bodyPr>
          <a:lstStyle/>
          <a:p>
            <a:r>
              <a:rPr lang="mr-IN" dirty="0" smtClean="0"/>
              <a:t>विदारणावर परिणाम करणारे घटक</a:t>
            </a:r>
            <a:endParaRPr lang="en-US" dirty="0"/>
          </a:p>
        </p:txBody>
      </p:sp>
      <p:sp>
        <p:nvSpPr>
          <p:cNvPr id="3" name="Subtitle 2"/>
          <p:cNvSpPr>
            <a:spLocks noGrp="1"/>
          </p:cNvSpPr>
          <p:nvPr>
            <p:ph type="subTitle" idx="1"/>
          </p:nvPr>
        </p:nvSpPr>
        <p:spPr>
          <a:xfrm>
            <a:off x="152400" y="609600"/>
            <a:ext cx="8610600" cy="3733800"/>
          </a:xfrm>
        </p:spPr>
        <p:txBody>
          <a:bodyPr/>
          <a:lstStyle/>
          <a:p>
            <a:pPr algn="just"/>
            <a:r>
              <a:rPr lang="mr-IN" dirty="0" smtClean="0">
                <a:solidFill>
                  <a:schemeClr val="tx1"/>
                </a:solidFill>
              </a:rPr>
              <a:t>जमीन उतार</a:t>
            </a:r>
          </a:p>
          <a:p>
            <a:pPr algn="just"/>
            <a:r>
              <a:rPr lang="mr-IN" dirty="0" smtClean="0">
                <a:solidFill>
                  <a:schemeClr val="tx1"/>
                </a:solidFill>
              </a:rPr>
              <a:t>खडक प्रकार</a:t>
            </a:r>
          </a:p>
          <a:p>
            <a:pPr algn="just"/>
            <a:r>
              <a:rPr lang="mr-IN" dirty="0" smtClean="0">
                <a:solidFill>
                  <a:schemeClr val="tx1"/>
                </a:solidFill>
              </a:rPr>
              <a:t>हवामान बदल</a:t>
            </a:r>
          </a:p>
          <a:p>
            <a:pPr algn="just"/>
            <a:r>
              <a:rPr lang="mr-IN" dirty="0" smtClean="0">
                <a:solidFill>
                  <a:schemeClr val="tx1"/>
                </a:solidFill>
              </a:rPr>
              <a:t>वनस्पतीचा परिणाम</a:t>
            </a:r>
          </a:p>
          <a:p>
            <a:pPr algn="just"/>
            <a:r>
              <a:rPr lang="mr-IN" dirty="0" smtClean="0">
                <a:solidFill>
                  <a:schemeClr val="tx1"/>
                </a:solidFill>
              </a:rPr>
              <a:t>काळ/वेळ</a:t>
            </a:r>
            <a:endParaRPr lang="en-U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Class Notes\B.A.I\images (1).jpg"/>
          <p:cNvPicPr>
            <a:picLocks noChangeAspect="1" noChangeArrowheads="1"/>
          </p:cNvPicPr>
          <p:nvPr/>
        </p:nvPicPr>
        <p:blipFill>
          <a:blip r:embed="rId2"/>
          <a:srcRect/>
          <a:stretch>
            <a:fillRect/>
          </a:stretch>
        </p:blipFill>
        <p:spPr bwMode="auto">
          <a:xfrm>
            <a:off x="1295400" y="914400"/>
            <a:ext cx="6257925" cy="32004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33400"/>
          </a:xfrm>
          <a:solidFill>
            <a:srgbClr val="FFFF00"/>
          </a:solidFill>
        </p:spPr>
        <p:txBody>
          <a:bodyPr>
            <a:normAutofit fontScale="90000"/>
          </a:bodyPr>
          <a:lstStyle/>
          <a:p>
            <a:r>
              <a:rPr lang="mr-IN" dirty="0" smtClean="0"/>
              <a:t>विदारणाचे प्रकार</a:t>
            </a:r>
            <a:endParaRPr lang="en-US" dirty="0"/>
          </a:p>
        </p:txBody>
      </p:sp>
      <p:sp>
        <p:nvSpPr>
          <p:cNvPr id="3" name="Subtitle 2"/>
          <p:cNvSpPr>
            <a:spLocks noGrp="1"/>
          </p:cNvSpPr>
          <p:nvPr>
            <p:ph type="subTitle" idx="1"/>
          </p:nvPr>
        </p:nvSpPr>
        <p:spPr>
          <a:xfrm>
            <a:off x="304800" y="685800"/>
            <a:ext cx="8534400" cy="6172200"/>
          </a:xfrm>
        </p:spPr>
        <p:txBody>
          <a:bodyPr>
            <a:normAutofit fontScale="62500" lnSpcReduction="20000"/>
          </a:bodyPr>
          <a:lstStyle/>
          <a:p>
            <a:pPr algn="l"/>
            <a:r>
              <a:rPr lang="mr-IN" sz="2800" b="1" dirty="0" smtClean="0">
                <a:solidFill>
                  <a:srgbClr val="C00000"/>
                </a:solidFill>
              </a:rPr>
              <a:t>१.कायिक </a:t>
            </a:r>
            <a:r>
              <a:rPr lang="mr-IN" sz="2800" dirty="0" smtClean="0">
                <a:solidFill>
                  <a:srgbClr val="002060"/>
                </a:solidFill>
                <a:hlinkClick r:id="rId2" action="ppaction://hlinkfile"/>
              </a:rPr>
              <a:t>विदारण</a:t>
            </a:r>
            <a:r>
              <a:rPr lang="mr-IN" sz="2800" dirty="0" smtClean="0">
                <a:solidFill>
                  <a:srgbClr val="002060"/>
                </a:solidFill>
              </a:rPr>
              <a:t> –</a:t>
            </a:r>
          </a:p>
          <a:p>
            <a:pPr algn="l"/>
            <a:r>
              <a:rPr lang="mr-IN" sz="2800" dirty="0" smtClean="0">
                <a:solidFill>
                  <a:srgbClr val="002060"/>
                </a:solidFill>
              </a:rPr>
              <a:t>२</a:t>
            </a:r>
            <a:r>
              <a:rPr lang="mr-IN" sz="2800" dirty="0" smtClean="0">
                <a:solidFill>
                  <a:srgbClr val="C00000"/>
                </a:solidFill>
              </a:rPr>
              <a:t>.रासायनिक</a:t>
            </a:r>
            <a:r>
              <a:rPr lang="mr-IN" sz="2800" dirty="0" smtClean="0">
                <a:solidFill>
                  <a:srgbClr val="002060"/>
                </a:solidFill>
              </a:rPr>
              <a:t> विदारण</a:t>
            </a:r>
          </a:p>
          <a:p>
            <a:pPr algn="l"/>
            <a:r>
              <a:rPr lang="mr-IN" sz="2800" dirty="0" smtClean="0">
                <a:solidFill>
                  <a:srgbClr val="002060"/>
                </a:solidFill>
              </a:rPr>
              <a:t>३.</a:t>
            </a:r>
            <a:r>
              <a:rPr lang="mr-IN" sz="2800" dirty="0" smtClean="0">
                <a:solidFill>
                  <a:srgbClr val="C00000"/>
                </a:solidFill>
              </a:rPr>
              <a:t>जैविक</a:t>
            </a:r>
            <a:r>
              <a:rPr lang="mr-IN" sz="2800" dirty="0" smtClean="0">
                <a:solidFill>
                  <a:srgbClr val="002060"/>
                </a:solidFill>
              </a:rPr>
              <a:t> विदारण</a:t>
            </a:r>
          </a:p>
          <a:p>
            <a:pPr algn="l"/>
            <a:r>
              <a:rPr lang="mr-IN" sz="2800" dirty="0" smtClean="0">
                <a:solidFill>
                  <a:srgbClr val="002060"/>
                </a:solidFill>
              </a:rPr>
              <a:t>परिणाम करणारे घटक खालीलप्रमाणे</a:t>
            </a:r>
          </a:p>
          <a:p>
            <a:pPr algn="l"/>
            <a:endParaRPr lang="mr-IN" sz="2800" dirty="0" smtClean="0">
              <a:solidFill>
                <a:srgbClr val="002060"/>
              </a:solidFill>
            </a:endParaRPr>
          </a:p>
          <a:p>
            <a:pPr algn="l"/>
            <a:r>
              <a:rPr lang="mr-IN" sz="2800" dirty="0" smtClean="0">
                <a:solidFill>
                  <a:srgbClr val="C00000"/>
                </a:solidFill>
              </a:rPr>
              <a:t>१.कायिक </a:t>
            </a:r>
            <a:r>
              <a:rPr lang="mr-IN" sz="2800" dirty="0" smtClean="0">
                <a:solidFill>
                  <a:srgbClr val="C00000"/>
                </a:solidFill>
                <a:hlinkClick r:id="rId2" action="ppaction://hlinkfile"/>
              </a:rPr>
              <a:t>विदारण</a:t>
            </a:r>
            <a:r>
              <a:rPr lang="mr-IN" sz="2800" dirty="0" smtClean="0">
                <a:solidFill>
                  <a:srgbClr val="C00000"/>
                </a:solidFill>
              </a:rPr>
              <a:t>:-</a:t>
            </a:r>
          </a:p>
          <a:p>
            <a:pPr algn="l"/>
            <a:r>
              <a:rPr lang="mr-IN" sz="2400" dirty="0" smtClean="0">
                <a:solidFill>
                  <a:srgbClr val="002060"/>
                </a:solidFill>
              </a:rPr>
              <a:t>१.ओष्णिक प्रसारण</a:t>
            </a:r>
          </a:p>
          <a:p>
            <a:pPr algn="l"/>
            <a:r>
              <a:rPr lang="mr-IN" sz="2400" dirty="0" smtClean="0">
                <a:solidFill>
                  <a:srgbClr val="002060"/>
                </a:solidFill>
              </a:rPr>
              <a:t>२.दाब् मुक्ती तुशारपात</a:t>
            </a:r>
          </a:p>
          <a:p>
            <a:pPr algn="l"/>
            <a:r>
              <a:rPr lang="mr-IN" sz="2400" dirty="0" smtClean="0">
                <a:solidFill>
                  <a:srgbClr val="002060"/>
                </a:solidFill>
              </a:rPr>
              <a:t>४.स्फटिकी भवन</a:t>
            </a:r>
          </a:p>
          <a:p>
            <a:pPr algn="l"/>
            <a:r>
              <a:rPr lang="mr-IN" sz="2400" dirty="0" smtClean="0">
                <a:solidFill>
                  <a:srgbClr val="002060"/>
                </a:solidFill>
              </a:rPr>
              <a:t>५.पर्जन्य</a:t>
            </a:r>
          </a:p>
          <a:p>
            <a:pPr algn="l"/>
            <a:r>
              <a:rPr lang="mr-IN" sz="2400" dirty="0" smtClean="0">
                <a:solidFill>
                  <a:srgbClr val="002060"/>
                </a:solidFill>
              </a:rPr>
              <a:t>६.वारा</a:t>
            </a:r>
          </a:p>
          <a:p>
            <a:pPr algn="l"/>
            <a:r>
              <a:rPr lang="mr-IN" sz="2400" dirty="0" smtClean="0">
                <a:solidFill>
                  <a:srgbClr val="002060"/>
                </a:solidFill>
              </a:rPr>
              <a:t>७.वनस्पती </a:t>
            </a:r>
          </a:p>
          <a:p>
            <a:pPr algn="l"/>
            <a:endParaRPr lang="mr-IN" sz="2400" dirty="0" smtClean="0">
              <a:solidFill>
                <a:srgbClr val="002060"/>
              </a:solidFill>
            </a:endParaRPr>
          </a:p>
          <a:p>
            <a:pPr algn="l"/>
            <a:r>
              <a:rPr lang="en-US" sz="3100" dirty="0" smtClean="0">
                <a:solidFill>
                  <a:schemeClr val="tx1"/>
                </a:solidFill>
              </a:rPr>
              <a:t>खडक फुटताना त्यांचे कणी विघटन (कणकण वेगळे होणे) होते, अपपर्णन (कांद्यासारखे पापुद्रे निघणे) होते, सांध्याच्या भेगा मोठ्या होऊन खडकांचे मोठे ठोकळे अलग होतात किंवा त्यांचा विध्वंस होऊन त्यांचे अणकुचीदार व धारदार तुकडे तुकडे होतात. उष्णतेमुळे खडक तापतात व प्रसरण पावतात. ते निवले म्हणजे आकुंचन पावतात.</a:t>
            </a:r>
          </a:p>
          <a:p>
            <a:pPr algn="just"/>
            <a:r>
              <a:rPr lang="en-US" sz="3100" dirty="0" smtClean="0">
                <a:solidFill>
                  <a:srgbClr val="C00000"/>
                </a:solidFill>
              </a:rPr>
              <a:t>आकुंचन-प्रसरणाची </a:t>
            </a:r>
            <a:r>
              <a:rPr lang="en-US" sz="3100" dirty="0" smtClean="0">
                <a:solidFill>
                  <a:schemeClr val="tx1"/>
                </a:solidFill>
              </a:rPr>
              <a:t>ही क्रिया वारंवार दीर्घकालपर्यंत होत राहिली म्हणजे खडकांच्या कणाकणांमध्ये ताण व दाब निर्माण होऊन अखेर खडक फुटतो. आलटून पालटून तापण्या</a:t>
            </a:r>
            <a:r>
              <a:rPr lang="mr-IN" sz="3100" dirty="0" smtClean="0">
                <a:solidFill>
                  <a:schemeClr val="tx1"/>
                </a:solidFill>
              </a:rPr>
              <a:t>-</a:t>
            </a:r>
            <a:r>
              <a:rPr lang="en-US" sz="3100" dirty="0" smtClean="0">
                <a:solidFill>
                  <a:schemeClr val="tx1"/>
                </a:solidFill>
              </a:rPr>
              <a:t>निवण्यामुळे खडक फुटणे, त्याचे लहानमोठे तुकडे होणे व शेवटी त्यांची वाळू बनणे ही क्रिया विशेषतः उष्ण कटिबंधीय मरुप्रदेशांत–वाळवंटांत दिसून येते. तेथे दिवसाच्या व रात्रीच्या तपमानांत मोठा फरक पडतो.</a:t>
            </a:r>
          </a:p>
          <a:p>
            <a:pPr algn="l"/>
            <a:endParaRPr lang="mr-IN" sz="2800" dirty="0" smtClean="0">
              <a:solidFill>
                <a:srgbClr val="002060"/>
              </a:solidFill>
            </a:endParaRPr>
          </a:p>
          <a:p>
            <a:pPr algn="l"/>
            <a:endParaRPr lang="mr-IN" sz="2800" dirty="0" smtClean="0">
              <a:solidFill>
                <a:srgbClr val="002060"/>
              </a:solidFill>
            </a:endParaRPr>
          </a:p>
          <a:p>
            <a:pPr algn="l"/>
            <a:endParaRPr lang="mr-IN"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47500" lnSpcReduction="20000"/>
          </a:bodyPr>
          <a:lstStyle/>
          <a:p>
            <a:pPr algn="l"/>
            <a:endParaRPr lang="mr-IN" dirty="0" smtClean="0"/>
          </a:p>
          <a:p>
            <a:pPr algn="l"/>
            <a:endParaRPr lang="mr-IN" dirty="0" smtClean="0"/>
          </a:p>
          <a:p>
            <a:pPr algn="l"/>
            <a:endParaRPr lang="mr-IN" dirty="0" smtClean="0"/>
          </a:p>
          <a:p>
            <a:pPr algn="just"/>
            <a:r>
              <a:rPr lang="mr-IN" sz="4200" b="1" dirty="0" smtClean="0">
                <a:solidFill>
                  <a:srgbClr val="C00000"/>
                </a:solidFill>
              </a:rPr>
              <a:t>कायिक विदारण</a:t>
            </a:r>
          </a:p>
          <a:p>
            <a:pPr algn="just"/>
            <a:r>
              <a:rPr lang="mr-IN" sz="6000" dirty="0" smtClean="0">
                <a:solidFill>
                  <a:srgbClr val="C00000"/>
                </a:solidFill>
              </a:rPr>
              <a:t> </a:t>
            </a:r>
            <a:r>
              <a:rPr lang="en-US" sz="5900" dirty="0" smtClean="0">
                <a:solidFill>
                  <a:schemeClr val="tx1"/>
                </a:solidFill>
              </a:rPr>
              <a:t>खडकाचा बाहेरचा भाग आतल्या भागापेक्षा जास्त तापतो व निवतो, तसेच </a:t>
            </a:r>
            <a:r>
              <a:rPr lang="en-US" sz="5900" dirty="0" smtClean="0">
                <a:solidFill>
                  <a:srgbClr val="C00000"/>
                </a:solidFill>
              </a:rPr>
              <a:t>खडकाच्या घटकद्रव्यांचे प्रसरण-आकुंचनही </a:t>
            </a:r>
            <a:r>
              <a:rPr lang="en-US" sz="5900" dirty="0" smtClean="0">
                <a:solidFill>
                  <a:schemeClr val="tx1"/>
                </a:solidFill>
              </a:rPr>
              <a:t>कमीजास्त प्रमाणात होते. याचा परिणामही त्याच्या कणाकणांत ताण व दाब निर्माण होऊन तो फुटण्यात होतो. खडकाचे कण किंवा लहान मोठे तुकडे त्यापासून अलग होऊन त्याच्या पायथ्याशी साचतात आणि खडकाचा आतील नवीन पृष्ठभाग उघडा पडून त्यावर विदारणाची क्रिया चालू राहते.</a:t>
            </a:r>
          </a:p>
          <a:p>
            <a:pPr algn="just"/>
            <a:r>
              <a:rPr lang="en-US" sz="5900" dirty="0" smtClean="0">
                <a:solidFill>
                  <a:schemeClr val="tx1"/>
                </a:solidFill>
              </a:rPr>
              <a:t>खडक </a:t>
            </a:r>
            <a:r>
              <a:rPr lang="en-US" sz="5900" dirty="0" smtClean="0">
                <a:solidFill>
                  <a:srgbClr val="C00000"/>
                </a:solidFill>
              </a:rPr>
              <a:t>क्वार्टझाइट किंवा चुनखडक </a:t>
            </a:r>
            <a:r>
              <a:rPr lang="en-US" sz="5900" dirty="0" smtClean="0">
                <a:solidFill>
                  <a:schemeClr val="tx1"/>
                </a:solidFill>
              </a:rPr>
              <a:t>यांसारखा एकजिनसी असला, तर तो याप्रमाणे </a:t>
            </a:r>
            <a:r>
              <a:rPr lang="en-US" sz="5900" dirty="0" smtClean="0">
                <a:solidFill>
                  <a:srgbClr val="C00000"/>
                </a:solidFill>
              </a:rPr>
              <a:t>न फुटता त्यावर फुगवटी येते </a:t>
            </a:r>
            <a:r>
              <a:rPr lang="en-US" sz="5900" dirty="0" smtClean="0">
                <a:solidFill>
                  <a:schemeClr val="tx1"/>
                </a:solidFill>
              </a:rPr>
              <a:t>आणि तापल्यावर त्याचा पातळसा पापुद्रा सुटतो; अपपर्णन होते. खडकाचे कणी विघटन, गोलाकार किंवा कांदेपापुद्री विदारण इ. गोष्टी केवळ तापण्यानिवण्यामुळे होत नसून त्याला आर्द्रतेची जोड असावी लागते असे आता दिसून आले आहे; कारण भूपृष्ठापासून बऱ्याच खोलवर जेथे सूर्याची उष्णता पोहोचणे शक्य नाही, तेथेही हे प्रकार घडलेले दिसून आले आहेत.</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28600"/>
            <a:ext cx="8534400" cy="6248400"/>
          </a:xfrm>
        </p:spPr>
        <p:txBody>
          <a:bodyPr>
            <a:normAutofit fontScale="85000" lnSpcReduction="10000"/>
          </a:bodyPr>
          <a:lstStyle/>
          <a:p>
            <a:pPr algn="just"/>
            <a:r>
              <a:rPr lang="en-US" dirty="0" smtClean="0">
                <a:solidFill>
                  <a:srgbClr val="C00000"/>
                </a:solidFill>
              </a:rPr>
              <a:t>पाणी गोठणे : </a:t>
            </a:r>
            <a:r>
              <a:rPr lang="en-US" dirty="0" smtClean="0">
                <a:solidFill>
                  <a:schemeClr val="tx1"/>
                </a:solidFill>
              </a:rPr>
              <a:t>काही वेळा विशेषतः थंड हवेच्या प्रदेशांत, खडकांच्या भेगांत किंवा जमिनीच्या कणाकणांच्या दरम्यानच्या जागेत शिरलेले पाणी गोठते. गोठणारे पाणी जास्त जागा व्यापते. त्यामुळे भेगेच्या बाजूंवर किंवा मातीच्या कणांवर मोठा दाब पडतो. त्यामुळे भेगा रुंदावतात, जमीन भेगाळते व अखेर खडक फुटतो.</a:t>
            </a:r>
          </a:p>
          <a:p>
            <a:pPr algn="just"/>
            <a:r>
              <a:rPr lang="en-US" dirty="0" smtClean="0">
                <a:solidFill>
                  <a:schemeClr val="tx1"/>
                </a:solidFill>
              </a:rPr>
              <a:t>रुक्ष, कोरड्या हवेच्या प्रदेशात दीर्घकालीन </a:t>
            </a:r>
            <a:r>
              <a:rPr lang="en-US" dirty="0" smtClean="0">
                <a:solidFill>
                  <a:srgbClr val="C00000"/>
                </a:solidFill>
              </a:rPr>
              <a:t>अवर्षणकाळात जमिनीखालचे पाणी केशाकर्षणाने पृष्ठभागी येते. </a:t>
            </a:r>
            <a:r>
              <a:rPr lang="en-US" dirty="0" smtClean="0">
                <a:solidFill>
                  <a:schemeClr val="tx1"/>
                </a:solidFill>
              </a:rPr>
              <a:t>पाण्याचे बाष्पीभवन होऊन क्षार उरतात. क्षारांचे स्फटिक बनताना ते बर्फाच्या स्फटिकाप्रमाणेच दाब निर्माण करतात. यामुळे वालुकाश्म प्रदेशात खडकांत लहानमोठे खळगे, कोनाडे, उथळ गुहा इ. प्रकार दिसून येतात.</a:t>
            </a:r>
          </a:p>
          <a:p>
            <a:pPr algn="just"/>
            <a:r>
              <a:rPr lang="en-US" dirty="0" smtClean="0">
                <a:solidFill>
                  <a:schemeClr val="tx1"/>
                </a:solidFill>
              </a:rPr>
              <a:t>अशा गुहांसारख्या जागांचा उपयोग वन्यप्राण्यांना व माणसांनाही आश्रयस्थाने म्हणून होतो. पावसाळ्यात गाळ व माती पाणी शोषून घेतात व फुगतात. कोरड्या ऋतूत त्या आक्रसतात. हेही कायिक विदारणच होय. चिकणमातीयुक्त गाळखडकात हा प्रकार चांगला दिसून येतो.</a:t>
            </a: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1412</Words>
  <Application>Microsoft Office PowerPoint</Application>
  <PresentationFormat>On-screen Show (4:3)</PresentationFormat>
  <Paragraphs>90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अनाच्छादन (Denudation)</vt:lpstr>
      <vt:lpstr>अनाच्छादन (Denudation)</vt:lpstr>
      <vt:lpstr>Slide 3</vt:lpstr>
      <vt:lpstr>विदारण  प्रक्रिया</vt:lpstr>
      <vt:lpstr>विदारणावर परिणाम करणारे घटक</vt:lpstr>
      <vt:lpstr>Slide 6</vt:lpstr>
      <vt:lpstr>विदारणाचे प्रकार</vt:lpstr>
      <vt:lpstr>Slide 8</vt:lpstr>
      <vt:lpstr>Slide 9</vt:lpstr>
      <vt:lpstr>Slide 10</vt:lpstr>
      <vt:lpstr>२.रासायनिक विदारण</vt:lpstr>
      <vt:lpstr>Slide 12</vt:lpstr>
      <vt:lpstr>Slide 13</vt:lpstr>
      <vt:lpstr>३.जैविक विदारण</vt:lpstr>
      <vt:lpstr>नदीचे कार्य</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DELL3020</dc:creator>
  <cp:lastModifiedBy>DELL3020</cp:lastModifiedBy>
  <cp:revision>115</cp:revision>
  <dcterms:created xsi:type="dcterms:W3CDTF">2006-08-16T00:00:00Z</dcterms:created>
  <dcterms:modified xsi:type="dcterms:W3CDTF">2019-08-02T05:29:37Z</dcterms:modified>
</cp:coreProperties>
</file>